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8288000" cy="10287000"/>
  <p:notesSz cx="6858000" cy="9144000"/>
  <p:embeddedFontLst>
    <p:embeddedFont>
      <p:font typeface="29LT Bukra" panose="020B0604020202020204" charset="-78"/>
      <p:regular r:id="rId18"/>
    </p:embeddedFont>
    <p:embeddedFont>
      <p:font typeface="29LT Bukra Bold" panose="020B0604020202020204" charset="-78"/>
      <p:regular r:id="rId19"/>
    </p:embeddedFont>
    <p:embeddedFont>
      <p:font typeface="Amiri" panose="020B0604020202020204" charset="-78"/>
      <p:regular r:id="rId20"/>
    </p:embeddedFont>
    <p:embeddedFont>
      <p:font typeface="Amiri Bold" panose="020B0604020202020204" charset="-78"/>
      <p:regular r:id="rId21"/>
    </p:embeddedFont>
    <p:embeddedFont>
      <p:font typeface="Arsenal" panose="020B0604020202020204" charset="0"/>
      <p:regular r:id="rId22"/>
    </p:embeddedFont>
    <p:embeddedFont>
      <p:font typeface="Arsenal Bold" panose="020B0604020202020204" charset="0"/>
      <p:regular r:id="rId23"/>
    </p:embeddedFont>
    <p:embeddedFont>
      <p:font typeface="Arsenal Bold Italics" panose="020B0604020202020204" charset="0"/>
      <p:regular r:id="rId24"/>
    </p:embeddedFont>
    <p:embeddedFont>
      <p:font typeface="Arsenal Italics" panose="020B0604020202020204" charset="0"/>
      <p:regular r:id="rId25"/>
    </p:embeddedFont>
    <p:embeddedFont>
      <p:font typeface="Canva Sans" panose="020B0604020202020204" charset="0"/>
      <p:regular r:id="rId26"/>
    </p:embeddedFont>
    <p:embeddedFont>
      <p:font typeface="Canva Sans Bold" panose="020B0604020202020204" charset="0"/>
      <p:regular r:id="rId27"/>
    </p:embeddedFont>
    <p:embeddedFont>
      <p:font typeface="Futura Bold" panose="020B0604020202020204" charset="0"/>
      <p:regular r:id="rId28"/>
    </p:embeddedFont>
    <p:embeddedFont>
      <p:font typeface="Quicksand" panose="020B0604020202020204" charset="0"/>
      <p:regular r:id="rId29"/>
    </p:embeddedFont>
    <p:embeddedFont>
      <p:font typeface="Quicksand Bold"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3" d="100"/>
          <a:sy n="43" d="100"/>
        </p:scale>
        <p:origin x="93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31913" y="484172"/>
            <a:ext cx="1442931" cy="1089056"/>
          </a:xfrm>
          <a:custGeom>
            <a:avLst/>
            <a:gdLst/>
            <a:ahLst/>
            <a:cxnLst/>
            <a:rect l="l" t="t" r="r" b="b"/>
            <a:pathLst>
              <a:path w="1442931" h="1089056">
                <a:moveTo>
                  <a:pt x="0" y="0"/>
                </a:moveTo>
                <a:lnTo>
                  <a:pt x="1442931" y="0"/>
                </a:lnTo>
                <a:lnTo>
                  <a:pt x="1442931" y="1089056"/>
                </a:lnTo>
                <a:lnTo>
                  <a:pt x="0" y="1089056"/>
                </a:lnTo>
                <a:lnTo>
                  <a:pt x="0" y="0"/>
                </a:lnTo>
                <a:close/>
              </a:path>
            </a:pathLst>
          </a:custGeom>
          <a:blipFill>
            <a:blip r:embed="rId2"/>
            <a:stretch>
              <a:fillRect r="-27888"/>
            </a:stretch>
          </a:blipFill>
        </p:spPr>
        <p:txBody>
          <a:bodyPr/>
          <a:lstStyle/>
          <a:p>
            <a:endParaRPr lang="en-US"/>
          </a:p>
        </p:txBody>
      </p:sp>
      <p:grpSp>
        <p:nvGrpSpPr>
          <p:cNvPr id="3" name="Group 3"/>
          <p:cNvGrpSpPr/>
          <p:nvPr/>
        </p:nvGrpSpPr>
        <p:grpSpPr>
          <a:xfrm>
            <a:off x="13253440" y="809084"/>
            <a:ext cx="2553275" cy="2194221"/>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blipFill>
              <a:blip r:embed="rId3"/>
              <a:stretch>
                <a:fillRect t="-16363"/>
              </a:stretch>
            </a:blipFill>
            <a:ln w="28575" cap="sq">
              <a:solidFill>
                <a:srgbClr val="0B2160"/>
              </a:solidFill>
              <a:prstDash val="solid"/>
              <a:miter/>
            </a:ln>
          </p:spPr>
          <p:txBody>
            <a:bodyPr/>
            <a:lstStyle/>
            <a:p>
              <a:endParaRPr lang="en-US"/>
            </a:p>
          </p:txBody>
        </p:sp>
      </p:grpSp>
      <p:grpSp>
        <p:nvGrpSpPr>
          <p:cNvPr id="5" name="Group 5"/>
          <p:cNvGrpSpPr/>
          <p:nvPr/>
        </p:nvGrpSpPr>
        <p:grpSpPr>
          <a:xfrm>
            <a:off x="13146123" y="3345134"/>
            <a:ext cx="2581311" cy="2315413"/>
            <a:chOff x="0" y="0"/>
            <a:chExt cx="751320" cy="673927"/>
          </a:xfrm>
        </p:grpSpPr>
        <p:sp>
          <p:nvSpPr>
            <p:cNvPr id="6" name="Freeform 6"/>
            <p:cNvSpPr/>
            <p:nvPr/>
          </p:nvSpPr>
          <p:spPr>
            <a:xfrm>
              <a:off x="0" y="0"/>
              <a:ext cx="751320" cy="673927"/>
            </a:xfrm>
            <a:custGeom>
              <a:avLst/>
              <a:gdLst/>
              <a:ahLst/>
              <a:cxnLst/>
              <a:rect l="l" t="t" r="r" b="b"/>
              <a:pathLst>
                <a:path w="751320" h="673927">
                  <a:moveTo>
                    <a:pt x="751320" y="336964"/>
                  </a:moveTo>
                  <a:lnTo>
                    <a:pt x="548120" y="673927"/>
                  </a:lnTo>
                  <a:lnTo>
                    <a:pt x="203200" y="673927"/>
                  </a:lnTo>
                  <a:lnTo>
                    <a:pt x="0" y="336964"/>
                  </a:lnTo>
                  <a:lnTo>
                    <a:pt x="203200" y="0"/>
                  </a:lnTo>
                  <a:lnTo>
                    <a:pt x="548120" y="0"/>
                  </a:lnTo>
                  <a:lnTo>
                    <a:pt x="751320" y="336964"/>
                  </a:lnTo>
                  <a:close/>
                </a:path>
              </a:pathLst>
            </a:custGeom>
            <a:blipFill>
              <a:blip r:embed="rId4"/>
              <a:stretch>
                <a:fillRect l="-17522" r="-17522"/>
              </a:stretch>
            </a:blipFill>
            <a:ln w="28575" cap="sq">
              <a:solidFill>
                <a:srgbClr val="0D0949"/>
              </a:solidFill>
              <a:prstDash val="solid"/>
              <a:miter/>
            </a:ln>
          </p:spPr>
          <p:txBody>
            <a:bodyPr/>
            <a:lstStyle/>
            <a:p>
              <a:endParaRPr lang="en-US"/>
            </a:p>
          </p:txBody>
        </p:sp>
      </p:grpSp>
      <p:grpSp>
        <p:nvGrpSpPr>
          <p:cNvPr id="7" name="Group 7"/>
          <p:cNvGrpSpPr/>
          <p:nvPr/>
        </p:nvGrpSpPr>
        <p:grpSpPr>
          <a:xfrm>
            <a:off x="15369406" y="2257914"/>
            <a:ext cx="2581311" cy="2244926"/>
            <a:chOff x="0" y="0"/>
            <a:chExt cx="751320" cy="653411"/>
          </a:xfrm>
        </p:grpSpPr>
        <p:sp>
          <p:nvSpPr>
            <p:cNvPr id="8" name="Freeform 8"/>
            <p:cNvSpPr/>
            <p:nvPr/>
          </p:nvSpPr>
          <p:spPr>
            <a:xfrm>
              <a:off x="0" y="0"/>
              <a:ext cx="751320" cy="653411"/>
            </a:xfrm>
            <a:custGeom>
              <a:avLst/>
              <a:gdLst/>
              <a:ahLst/>
              <a:cxnLst/>
              <a:rect l="l" t="t" r="r" b="b"/>
              <a:pathLst>
                <a:path w="751320" h="653411">
                  <a:moveTo>
                    <a:pt x="751320" y="326706"/>
                  </a:moveTo>
                  <a:lnTo>
                    <a:pt x="548120" y="653411"/>
                  </a:lnTo>
                  <a:lnTo>
                    <a:pt x="203200" y="653411"/>
                  </a:lnTo>
                  <a:lnTo>
                    <a:pt x="0" y="326706"/>
                  </a:lnTo>
                  <a:lnTo>
                    <a:pt x="203200" y="0"/>
                  </a:lnTo>
                  <a:lnTo>
                    <a:pt x="548120" y="0"/>
                  </a:lnTo>
                  <a:lnTo>
                    <a:pt x="751320" y="326706"/>
                  </a:lnTo>
                  <a:close/>
                </a:path>
              </a:pathLst>
            </a:custGeom>
            <a:blipFill>
              <a:blip r:embed="rId5"/>
              <a:stretch>
                <a:fillRect l="-27305" r="-27305"/>
              </a:stretch>
            </a:blipFill>
            <a:ln w="28575" cap="sq">
              <a:solidFill>
                <a:srgbClr val="0D0949"/>
              </a:solidFill>
              <a:prstDash val="solid"/>
              <a:miter/>
            </a:ln>
          </p:spPr>
          <p:txBody>
            <a:bodyPr/>
            <a:lstStyle/>
            <a:p>
              <a:endParaRPr lang="en-US"/>
            </a:p>
          </p:txBody>
        </p:sp>
      </p:grpSp>
      <p:grpSp>
        <p:nvGrpSpPr>
          <p:cNvPr id="9" name="Group 9"/>
          <p:cNvGrpSpPr/>
          <p:nvPr/>
        </p:nvGrpSpPr>
        <p:grpSpPr>
          <a:xfrm>
            <a:off x="15369406" y="4728528"/>
            <a:ext cx="2581311" cy="2200075"/>
            <a:chOff x="0" y="0"/>
            <a:chExt cx="751320" cy="640357"/>
          </a:xfrm>
        </p:grpSpPr>
        <p:sp>
          <p:nvSpPr>
            <p:cNvPr id="10" name="Freeform 10"/>
            <p:cNvSpPr/>
            <p:nvPr/>
          </p:nvSpPr>
          <p:spPr>
            <a:xfrm>
              <a:off x="0" y="0"/>
              <a:ext cx="751320" cy="640357"/>
            </a:xfrm>
            <a:custGeom>
              <a:avLst/>
              <a:gdLst/>
              <a:ahLst/>
              <a:cxnLst/>
              <a:rect l="l" t="t" r="r" b="b"/>
              <a:pathLst>
                <a:path w="751320" h="640357">
                  <a:moveTo>
                    <a:pt x="751320" y="320179"/>
                  </a:moveTo>
                  <a:lnTo>
                    <a:pt x="548120" y="640357"/>
                  </a:lnTo>
                  <a:lnTo>
                    <a:pt x="203200" y="640357"/>
                  </a:lnTo>
                  <a:lnTo>
                    <a:pt x="0" y="320179"/>
                  </a:lnTo>
                  <a:lnTo>
                    <a:pt x="203200" y="0"/>
                  </a:lnTo>
                  <a:lnTo>
                    <a:pt x="548120" y="0"/>
                  </a:lnTo>
                  <a:lnTo>
                    <a:pt x="751320" y="320179"/>
                  </a:lnTo>
                  <a:close/>
                </a:path>
              </a:pathLst>
            </a:custGeom>
            <a:blipFill>
              <a:blip r:embed="rId6"/>
              <a:stretch>
                <a:fillRect l="-13459" r="-13459"/>
              </a:stretch>
            </a:blipFill>
            <a:ln w="28575" cap="sq">
              <a:solidFill>
                <a:srgbClr val="0D0949"/>
              </a:solidFill>
              <a:prstDash val="solid"/>
              <a:miter/>
            </a:ln>
          </p:spPr>
          <p:txBody>
            <a:bodyPr/>
            <a:lstStyle/>
            <a:p>
              <a:endParaRPr lang="en-US"/>
            </a:p>
          </p:txBody>
        </p:sp>
      </p:grpSp>
      <p:grpSp>
        <p:nvGrpSpPr>
          <p:cNvPr id="11" name="Group 11"/>
          <p:cNvGrpSpPr/>
          <p:nvPr/>
        </p:nvGrpSpPr>
        <p:grpSpPr>
          <a:xfrm>
            <a:off x="13253440" y="5862562"/>
            <a:ext cx="2581311" cy="2154082"/>
            <a:chOff x="0" y="0"/>
            <a:chExt cx="751320" cy="626970"/>
          </a:xfrm>
        </p:grpSpPr>
        <p:sp>
          <p:nvSpPr>
            <p:cNvPr id="12" name="Freeform 12"/>
            <p:cNvSpPr/>
            <p:nvPr/>
          </p:nvSpPr>
          <p:spPr>
            <a:xfrm>
              <a:off x="0" y="0"/>
              <a:ext cx="751320" cy="626970"/>
            </a:xfrm>
            <a:custGeom>
              <a:avLst/>
              <a:gdLst/>
              <a:ahLst/>
              <a:cxnLst/>
              <a:rect l="l" t="t" r="r" b="b"/>
              <a:pathLst>
                <a:path w="751320" h="626970">
                  <a:moveTo>
                    <a:pt x="751320" y="313485"/>
                  </a:moveTo>
                  <a:lnTo>
                    <a:pt x="548120" y="626970"/>
                  </a:lnTo>
                  <a:lnTo>
                    <a:pt x="203200" y="626970"/>
                  </a:lnTo>
                  <a:lnTo>
                    <a:pt x="0" y="313485"/>
                  </a:lnTo>
                  <a:lnTo>
                    <a:pt x="203200" y="0"/>
                  </a:lnTo>
                  <a:lnTo>
                    <a:pt x="548120" y="0"/>
                  </a:lnTo>
                  <a:lnTo>
                    <a:pt x="751320" y="313485"/>
                  </a:lnTo>
                  <a:close/>
                </a:path>
              </a:pathLst>
            </a:custGeom>
            <a:blipFill>
              <a:blip r:embed="rId4"/>
              <a:stretch>
                <a:fillRect l="-12817" r="-12817"/>
              </a:stretch>
            </a:blipFill>
            <a:ln w="28575" cap="sq">
              <a:solidFill>
                <a:srgbClr val="0B2160"/>
              </a:solidFill>
              <a:prstDash val="solid"/>
              <a:miter/>
            </a:ln>
          </p:spPr>
          <p:txBody>
            <a:bodyPr/>
            <a:lstStyle/>
            <a:p>
              <a:endParaRPr lang="en-US"/>
            </a:p>
          </p:txBody>
        </p:sp>
      </p:grpSp>
      <p:grpSp>
        <p:nvGrpSpPr>
          <p:cNvPr id="13" name="Group 13"/>
          <p:cNvGrpSpPr/>
          <p:nvPr/>
        </p:nvGrpSpPr>
        <p:grpSpPr>
          <a:xfrm>
            <a:off x="15255226" y="7400489"/>
            <a:ext cx="2581311" cy="2077427"/>
            <a:chOff x="0" y="0"/>
            <a:chExt cx="751320" cy="604659"/>
          </a:xfrm>
        </p:grpSpPr>
        <p:sp>
          <p:nvSpPr>
            <p:cNvPr id="14" name="Freeform 14"/>
            <p:cNvSpPr/>
            <p:nvPr/>
          </p:nvSpPr>
          <p:spPr>
            <a:xfrm>
              <a:off x="0" y="0"/>
              <a:ext cx="751320" cy="604659"/>
            </a:xfrm>
            <a:custGeom>
              <a:avLst/>
              <a:gdLst/>
              <a:ahLst/>
              <a:cxnLst/>
              <a:rect l="l" t="t" r="r" b="b"/>
              <a:pathLst>
                <a:path w="751320" h="604659">
                  <a:moveTo>
                    <a:pt x="751320" y="302329"/>
                  </a:moveTo>
                  <a:lnTo>
                    <a:pt x="548120" y="604659"/>
                  </a:lnTo>
                  <a:lnTo>
                    <a:pt x="203200" y="604659"/>
                  </a:lnTo>
                  <a:lnTo>
                    <a:pt x="0" y="302329"/>
                  </a:lnTo>
                  <a:lnTo>
                    <a:pt x="203200" y="0"/>
                  </a:lnTo>
                  <a:lnTo>
                    <a:pt x="548120" y="0"/>
                  </a:lnTo>
                  <a:lnTo>
                    <a:pt x="751320" y="302329"/>
                  </a:lnTo>
                  <a:close/>
                </a:path>
              </a:pathLst>
            </a:custGeom>
            <a:blipFill>
              <a:blip r:embed="rId7"/>
              <a:stretch>
                <a:fillRect r="-21021"/>
              </a:stretch>
            </a:blipFill>
            <a:ln w="28575" cap="sq">
              <a:solidFill>
                <a:srgbClr val="0B2160"/>
              </a:solidFill>
              <a:prstDash val="solid"/>
              <a:miter/>
            </a:ln>
          </p:spPr>
          <p:txBody>
            <a:bodyPr/>
            <a:lstStyle/>
            <a:p>
              <a:endParaRPr lang="en-US"/>
            </a:p>
          </p:txBody>
        </p:sp>
      </p:grpSp>
      <p:grpSp>
        <p:nvGrpSpPr>
          <p:cNvPr id="15" name="Group 15"/>
          <p:cNvGrpSpPr/>
          <p:nvPr/>
        </p:nvGrpSpPr>
        <p:grpSpPr>
          <a:xfrm>
            <a:off x="15700296" y="484172"/>
            <a:ext cx="1919531" cy="1640868"/>
            <a:chOff x="0" y="0"/>
            <a:chExt cx="900320" cy="769619"/>
          </a:xfrm>
        </p:grpSpPr>
        <p:sp>
          <p:nvSpPr>
            <p:cNvPr id="16" name="Freeform 16"/>
            <p:cNvSpPr/>
            <p:nvPr/>
          </p:nvSpPr>
          <p:spPr>
            <a:xfrm>
              <a:off x="0" y="0"/>
              <a:ext cx="900320" cy="769619"/>
            </a:xfrm>
            <a:custGeom>
              <a:avLst/>
              <a:gdLst/>
              <a:ahLst/>
              <a:cxnLst/>
              <a:rect l="l" t="t" r="r" b="b"/>
              <a:pathLst>
                <a:path w="900320" h="769619">
                  <a:moveTo>
                    <a:pt x="900320" y="384809"/>
                  </a:moveTo>
                  <a:lnTo>
                    <a:pt x="697120" y="769619"/>
                  </a:lnTo>
                  <a:lnTo>
                    <a:pt x="203200" y="769619"/>
                  </a:lnTo>
                  <a:lnTo>
                    <a:pt x="0" y="384809"/>
                  </a:lnTo>
                  <a:lnTo>
                    <a:pt x="203200" y="0"/>
                  </a:lnTo>
                  <a:lnTo>
                    <a:pt x="697120" y="0"/>
                  </a:lnTo>
                  <a:lnTo>
                    <a:pt x="900320" y="384809"/>
                  </a:lnTo>
                  <a:close/>
                </a:path>
              </a:pathLst>
            </a:custGeom>
            <a:solidFill>
              <a:srgbClr val="12478D"/>
            </a:solidFill>
          </p:spPr>
          <p:txBody>
            <a:bodyPr/>
            <a:lstStyle/>
            <a:p>
              <a:endParaRPr lang="en-US"/>
            </a:p>
          </p:txBody>
        </p:sp>
        <p:sp>
          <p:nvSpPr>
            <p:cNvPr id="17" name="TextBox 17"/>
            <p:cNvSpPr txBox="1"/>
            <p:nvPr/>
          </p:nvSpPr>
          <p:spPr>
            <a:xfrm>
              <a:off x="114300" y="-38100"/>
              <a:ext cx="671720" cy="807719"/>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3477013" y="8245244"/>
            <a:ext cx="1919531" cy="1640868"/>
            <a:chOff x="0" y="0"/>
            <a:chExt cx="900320" cy="769619"/>
          </a:xfrm>
        </p:grpSpPr>
        <p:sp>
          <p:nvSpPr>
            <p:cNvPr id="19" name="Freeform 19"/>
            <p:cNvSpPr/>
            <p:nvPr/>
          </p:nvSpPr>
          <p:spPr>
            <a:xfrm>
              <a:off x="0" y="0"/>
              <a:ext cx="900320" cy="769619"/>
            </a:xfrm>
            <a:custGeom>
              <a:avLst/>
              <a:gdLst/>
              <a:ahLst/>
              <a:cxnLst/>
              <a:rect l="l" t="t" r="r" b="b"/>
              <a:pathLst>
                <a:path w="900320" h="769619">
                  <a:moveTo>
                    <a:pt x="900320" y="384809"/>
                  </a:moveTo>
                  <a:lnTo>
                    <a:pt x="697120" y="769619"/>
                  </a:lnTo>
                  <a:lnTo>
                    <a:pt x="203200" y="769619"/>
                  </a:lnTo>
                  <a:lnTo>
                    <a:pt x="0" y="384809"/>
                  </a:lnTo>
                  <a:lnTo>
                    <a:pt x="203200" y="0"/>
                  </a:lnTo>
                  <a:lnTo>
                    <a:pt x="697120" y="0"/>
                  </a:lnTo>
                  <a:lnTo>
                    <a:pt x="900320" y="384809"/>
                  </a:lnTo>
                  <a:close/>
                </a:path>
              </a:pathLst>
            </a:custGeom>
            <a:solidFill>
              <a:srgbClr val="12478D"/>
            </a:solidFill>
          </p:spPr>
          <p:txBody>
            <a:bodyPr/>
            <a:lstStyle/>
            <a:p>
              <a:endParaRPr lang="en-US"/>
            </a:p>
          </p:txBody>
        </p:sp>
        <p:sp>
          <p:nvSpPr>
            <p:cNvPr id="20" name="TextBox 20"/>
            <p:cNvSpPr txBox="1"/>
            <p:nvPr/>
          </p:nvSpPr>
          <p:spPr>
            <a:xfrm>
              <a:off x="114300" y="-38100"/>
              <a:ext cx="671720" cy="807719"/>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110541" y="383276"/>
            <a:ext cx="8727918" cy="1522918"/>
            <a:chOff x="0" y="0"/>
            <a:chExt cx="2298711" cy="401098"/>
          </a:xfrm>
        </p:grpSpPr>
        <p:sp>
          <p:nvSpPr>
            <p:cNvPr id="22" name="Freeform 22"/>
            <p:cNvSpPr/>
            <p:nvPr/>
          </p:nvSpPr>
          <p:spPr>
            <a:xfrm>
              <a:off x="0" y="0"/>
              <a:ext cx="2298711" cy="401098"/>
            </a:xfrm>
            <a:custGeom>
              <a:avLst/>
              <a:gdLst/>
              <a:ahLst/>
              <a:cxnLst/>
              <a:rect l="l" t="t" r="r" b="b"/>
              <a:pathLst>
                <a:path w="2298711" h="401098">
                  <a:moveTo>
                    <a:pt x="0" y="0"/>
                  </a:moveTo>
                  <a:lnTo>
                    <a:pt x="2298711" y="0"/>
                  </a:lnTo>
                  <a:lnTo>
                    <a:pt x="2298711" y="401098"/>
                  </a:lnTo>
                  <a:lnTo>
                    <a:pt x="0" y="401098"/>
                  </a:lnTo>
                  <a:close/>
                </a:path>
              </a:pathLst>
            </a:custGeom>
            <a:solidFill>
              <a:srgbClr val="000000">
                <a:alpha val="0"/>
              </a:srgbClr>
            </a:solidFill>
            <a:ln w="47625" cap="sq">
              <a:solidFill>
                <a:srgbClr val="12478D"/>
              </a:solidFill>
              <a:prstDash val="solid"/>
              <a:miter/>
            </a:ln>
          </p:spPr>
          <p:txBody>
            <a:bodyPr/>
            <a:lstStyle/>
            <a:p>
              <a:endParaRPr lang="en-US"/>
            </a:p>
          </p:txBody>
        </p:sp>
        <p:sp>
          <p:nvSpPr>
            <p:cNvPr id="23" name="TextBox 23"/>
            <p:cNvSpPr txBox="1"/>
            <p:nvPr/>
          </p:nvSpPr>
          <p:spPr>
            <a:xfrm>
              <a:off x="0" y="-38100"/>
              <a:ext cx="2298711" cy="439198"/>
            </a:xfrm>
            <a:prstGeom prst="rect">
              <a:avLst/>
            </a:prstGeom>
          </p:spPr>
          <p:txBody>
            <a:bodyPr lIns="50800" tIns="50800" rIns="50800" bIns="50800" rtlCol="0" anchor="ctr"/>
            <a:lstStyle/>
            <a:p>
              <a:pPr algn="ctr">
                <a:lnSpc>
                  <a:spcPts val="2659"/>
                </a:lnSpc>
              </a:pPr>
              <a:endParaRPr/>
            </a:p>
          </p:txBody>
        </p:sp>
      </p:grpSp>
      <p:sp>
        <p:nvSpPr>
          <p:cNvPr id="24" name="TextBox 24"/>
          <p:cNvSpPr txBox="1"/>
          <p:nvPr/>
        </p:nvSpPr>
        <p:spPr>
          <a:xfrm>
            <a:off x="1231913" y="3997954"/>
            <a:ext cx="11273388" cy="2363953"/>
          </a:xfrm>
          <a:prstGeom prst="rect">
            <a:avLst/>
          </a:prstGeom>
        </p:spPr>
        <p:txBody>
          <a:bodyPr lIns="0" tIns="0" rIns="0" bIns="0" rtlCol="0" anchor="t">
            <a:spAutoFit/>
          </a:bodyPr>
          <a:lstStyle/>
          <a:p>
            <a:pPr marL="0" lvl="0" indent="0" algn="ctr">
              <a:lnSpc>
                <a:spcPts val="16178"/>
              </a:lnSpc>
              <a:spcBef>
                <a:spcPct val="0"/>
              </a:spcBef>
            </a:pPr>
            <a:r>
              <a:rPr lang="en-US" sz="11556" b="1">
                <a:solidFill>
                  <a:srgbClr val="0D0949"/>
                </a:solidFill>
                <a:latin typeface="29LT Bukra Bold"/>
                <a:ea typeface="29LT Bukra Bold"/>
                <a:cs typeface="29LT Bukra Bold"/>
                <a:sym typeface="29LT Bukra Bold"/>
              </a:rPr>
              <a:t>Plano de Ação </a:t>
            </a:r>
          </a:p>
        </p:txBody>
      </p:sp>
      <p:sp>
        <p:nvSpPr>
          <p:cNvPr id="25" name="TextBox 25"/>
          <p:cNvSpPr txBox="1"/>
          <p:nvPr/>
        </p:nvSpPr>
        <p:spPr>
          <a:xfrm>
            <a:off x="1231913" y="6605071"/>
            <a:ext cx="10073283" cy="580390"/>
          </a:xfrm>
          <a:prstGeom prst="rect">
            <a:avLst/>
          </a:prstGeom>
        </p:spPr>
        <p:txBody>
          <a:bodyPr lIns="0" tIns="0" rIns="0" bIns="0" rtlCol="0" anchor="t">
            <a:spAutoFit/>
          </a:bodyPr>
          <a:lstStyle/>
          <a:p>
            <a:pPr marL="0" lvl="0" indent="0" algn="ctr">
              <a:lnSpc>
                <a:spcPts val="4759"/>
              </a:lnSpc>
              <a:spcBef>
                <a:spcPct val="0"/>
              </a:spcBef>
            </a:pPr>
            <a:r>
              <a:rPr lang="en-US" sz="3399" b="1">
                <a:solidFill>
                  <a:srgbClr val="272366"/>
                </a:solidFill>
                <a:latin typeface="Arsenal Bold"/>
                <a:ea typeface="Arsenal Bold"/>
                <a:cs typeface="Arsenal Bold"/>
                <a:sym typeface="Arsenal Bold"/>
              </a:rPr>
              <a:t>As atividades que serão executadas no período de 2025</a:t>
            </a:r>
          </a:p>
        </p:txBody>
      </p:sp>
      <p:sp>
        <p:nvSpPr>
          <p:cNvPr id="26" name="TextBox 26"/>
          <p:cNvSpPr txBox="1"/>
          <p:nvPr/>
        </p:nvSpPr>
        <p:spPr>
          <a:xfrm>
            <a:off x="2832543" y="1054263"/>
            <a:ext cx="6698578" cy="518965"/>
          </a:xfrm>
          <a:prstGeom prst="rect">
            <a:avLst/>
          </a:prstGeom>
        </p:spPr>
        <p:txBody>
          <a:bodyPr lIns="0" tIns="0" rIns="0" bIns="0" rtlCol="0" anchor="t">
            <a:spAutoFit/>
          </a:bodyPr>
          <a:lstStyle/>
          <a:p>
            <a:pPr marL="0" lvl="0" indent="0" algn="ctr">
              <a:lnSpc>
                <a:spcPts val="3562"/>
              </a:lnSpc>
              <a:spcBef>
                <a:spcPct val="0"/>
              </a:spcBef>
            </a:pPr>
            <a:r>
              <a:rPr lang="en-US" sz="2544">
                <a:solidFill>
                  <a:srgbClr val="0D0949"/>
                </a:solidFill>
                <a:latin typeface="29LT Bukra"/>
                <a:ea typeface="29LT Bukra"/>
                <a:cs typeface="29LT Bukra"/>
                <a:sym typeface="29LT Bukra"/>
              </a:rPr>
              <a:t>Instituto Previdência Municipal de Japurá </a:t>
            </a:r>
          </a:p>
        </p:txBody>
      </p:sp>
      <p:sp>
        <p:nvSpPr>
          <p:cNvPr id="27" name="TextBox 27"/>
          <p:cNvSpPr txBox="1"/>
          <p:nvPr/>
        </p:nvSpPr>
        <p:spPr>
          <a:xfrm>
            <a:off x="2449279" y="561320"/>
            <a:ext cx="3274198" cy="626293"/>
          </a:xfrm>
          <a:prstGeom prst="rect">
            <a:avLst/>
          </a:prstGeom>
        </p:spPr>
        <p:txBody>
          <a:bodyPr lIns="0" tIns="0" rIns="0" bIns="0" rtlCol="0" anchor="t">
            <a:spAutoFit/>
          </a:bodyPr>
          <a:lstStyle/>
          <a:p>
            <a:pPr marL="0" lvl="0" indent="0" algn="ctr">
              <a:lnSpc>
                <a:spcPts val="5169"/>
              </a:lnSpc>
              <a:spcBef>
                <a:spcPct val="0"/>
              </a:spcBef>
            </a:pPr>
            <a:r>
              <a:rPr lang="en-US" sz="3692" b="1">
                <a:solidFill>
                  <a:srgbClr val="0D0949"/>
                </a:solidFill>
                <a:latin typeface="Amiri Bold"/>
                <a:ea typeface="Amiri Bold"/>
                <a:cs typeface="Amiri Bold"/>
                <a:sym typeface="Amiri Bold"/>
              </a:rPr>
              <a:t>Japurá Prev</a:t>
            </a:r>
          </a:p>
        </p:txBody>
      </p:sp>
      <p:grpSp>
        <p:nvGrpSpPr>
          <p:cNvPr id="28" name="Group 28"/>
          <p:cNvGrpSpPr/>
          <p:nvPr/>
        </p:nvGrpSpPr>
        <p:grpSpPr>
          <a:xfrm>
            <a:off x="0" y="0"/>
            <a:ext cx="292760" cy="10268383"/>
            <a:chOff x="0" y="0"/>
            <a:chExt cx="77105" cy="2704430"/>
          </a:xfrm>
        </p:grpSpPr>
        <p:sp>
          <p:nvSpPr>
            <p:cNvPr id="29" name="Freeform 29"/>
            <p:cNvSpPr/>
            <p:nvPr/>
          </p:nvSpPr>
          <p:spPr>
            <a:xfrm>
              <a:off x="0" y="0"/>
              <a:ext cx="77105" cy="2704430"/>
            </a:xfrm>
            <a:custGeom>
              <a:avLst/>
              <a:gdLst/>
              <a:ahLst/>
              <a:cxnLst/>
              <a:rect l="l" t="t" r="r" b="b"/>
              <a:pathLst>
                <a:path w="77105" h="2704430">
                  <a:moveTo>
                    <a:pt x="0" y="0"/>
                  </a:moveTo>
                  <a:lnTo>
                    <a:pt x="77105" y="0"/>
                  </a:lnTo>
                  <a:lnTo>
                    <a:pt x="77105" y="2704430"/>
                  </a:lnTo>
                  <a:lnTo>
                    <a:pt x="0" y="2704430"/>
                  </a:lnTo>
                  <a:close/>
                </a:path>
              </a:pathLst>
            </a:custGeom>
            <a:solidFill>
              <a:srgbClr val="12478D"/>
            </a:solidFill>
          </p:spPr>
          <p:txBody>
            <a:bodyPr/>
            <a:lstStyle/>
            <a:p>
              <a:endParaRPr lang="en-US"/>
            </a:p>
          </p:txBody>
        </p:sp>
        <p:sp>
          <p:nvSpPr>
            <p:cNvPr id="30" name="TextBox 30"/>
            <p:cNvSpPr txBox="1"/>
            <p:nvPr/>
          </p:nvSpPr>
          <p:spPr>
            <a:xfrm>
              <a:off x="0" y="-38100"/>
              <a:ext cx="77105" cy="274253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645" y="833317"/>
            <a:ext cx="6609887" cy="974741"/>
            <a:chOff x="0" y="0"/>
            <a:chExt cx="1514856" cy="223392"/>
          </a:xfrm>
        </p:grpSpPr>
        <p:sp>
          <p:nvSpPr>
            <p:cNvPr id="3" name="Freeform 3"/>
            <p:cNvSpPr/>
            <p:nvPr/>
          </p:nvSpPr>
          <p:spPr>
            <a:xfrm>
              <a:off x="0" y="0"/>
              <a:ext cx="1514856" cy="223392"/>
            </a:xfrm>
            <a:custGeom>
              <a:avLst/>
              <a:gdLst/>
              <a:ahLst/>
              <a:cxnLst/>
              <a:rect l="l" t="t" r="r" b="b"/>
              <a:pathLst>
                <a:path w="1514856" h="223392">
                  <a:moveTo>
                    <a:pt x="38652" y="0"/>
                  </a:moveTo>
                  <a:lnTo>
                    <a:pt x="1476205" y="0"/>
                  </a:lnTo>
                  <a:cubicBezTo>
                    <a:pt x="1486456" y="0"/>
                    <a:pt x="1496287" y="4072"/>
                    <a:pt x="1503536" y="11321"/>
                  </a:cubicBezTo>
                  <a:cubicBezTo>
                    <a:pt x="1510784" y="18569"/>
                    <a:pt x="1514856" y="28401"/>
                    <a:pt x="1514856" y="38652"/>
                  </a:cubicBezTo>
                  <a:lnTo>
                    <a:pt x="1514856" y="184740"/>
                  </a:lnTo>
                  <a:cubicBezTo>
                    <a:pt x="1514856" y="194991"/>
                    <a:pt x="1510784" y="204822"/>
                    <a:pt x="1503536" y="212071"/>
                  </a:cubicBezTo>
                  <a:cubicBezTo>
                    <a:pt x="1496287" y="219319"/>
                    <a:pt x="1486456" y="223392"/>
                    <a:pt x="1476205" y="223392"/>
                  </a:cubicBezTo>
                  <a:lnTo>
                    <a:pt x="38652" y="223392"/>
                  </a:lnTo>
                  <a:cubicBezTo>
                    <a:pt x="28401" y="223392"/>
                    <a:pt x="18569" y="219319"/>
                    <a:pt x="11321" y="212071"/>
                  </a:cubicBezTo>
                  <a:cubicBezTo>
                    <a:pt x="4072" y="204822"/>
                    <a:pt x="0" y="194991"/>
                    <a:pt x="0" y="184740"/>
                  </a:cubicBezTo>
                  <a:lnTo>
                    <a:pt x="0" y="38652"/>
                  </a:lnTo>
                  <a:cubicBezTo>
                    <a:pt x="0" y="28401"/>
                    <a:pt x="4072" y="18569"/>
                    <a:pt x="11321" y="11321"/>
                  </a:cubicBezTo>
                  <a:cubicBezTo>
                    <a:pt x="18569" y="4072"/>
                    <a:pt x="28401" y="0"/>
                    <a:pt x="38652" y="0"/>
                  </a:cubicBezTo>
                  <a:close/>
                </a:path>
              </a:pathLst>
            </a:custGeom>
            <a:solidFill>
              <a:srgbClr val="000000">
                <a:alpha val="0"/>
              </a:srgbClr>
            </a:solidFill>
            <a:ln w="76200" cap="rnd">
              <a:solidFill>
                <a:srgbClr val="000000"/>
              </a:solidFill>
              <a:prstDash val="solid"/>
              <a:round/>
            </a:ln>
          </p:spPr>
          <p:txBody>
            <a:bodyPr/>
            <a:lstStyle/>
            <a:p>
              <a:endParaRPr lang="en-US"/>
            </a:p>
          </p:txBody>
        </p:sp>
        <p:sp>
          <p:nvSpPr>
            <p:cNvPr id="4" name="TextBox 4"/>
            <p:cNvSpPr txBox="1"/>
            <p:nvPr/>
          </p:nvSpPr>
          <p:spPr>
            <a:xfrm>
              <a:off x="0" y="-38100"/>
              <a:ext cx="1514856" cy="261492"/>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828533" y="744669"/>
            <a:ext cx="6049058" cy="952012"/>
          </a:xfrm>
          <a:prstGeom prst="rect">
            <a:avLst/>
          </a:prstGeom>
        </p:spPr>
        <p:txBody>
          <a:bodyPr lIns="0" tIns="0" rIns="0" bIns="0" rtlCol="0" anchor="t">
            <a:spAutoFit/>
          </a:bodyPr>
          <a:lstStyle/>
          <a:p>
            <a:pPr marL="0" lvl="0" indent="0" algn="ctr">
              <a:lnSpc>
                <a:spcPts val="6954"/>
              </a:lnSpc>
              <a:spcBef>
                <a:spcPct val="0"/>
              </a:spcBef>
            </a:pPr>
            <a:r>
              <a:rPr lang="en-US" sz="4967" b="1">
                <a:solidFill>
                  <a:srgbClr val="000000"/>
                </a:solidFill>
                <a:latin typeface="Futura Bold"/>
                <a:ea typeface="Futura Bold"/>
                <a:cs typeface="Futura Bold"/>
                <a:sym typeface="Futura Bold"/>
              </a:rPr>
              <a:t>SWOT - Investimentos  </a:t>
            </a:r>
          </a:p>
        </p:txBody>
      </p:sp>
      <p:grpSp>
        <p:nvGrpSpPr>
          <p:cNvPr id="6" name="Group 6"/>
          <p:cNvGrpSpPr/>
          <p:nvPr/>
        </p:nvGrpSpPr>
        <p:grpSpPr>
          <a:xfrm>
            <a:off x="213454" y="3419731"/>
            <a:ext cx="1275690" cy="1096296"/>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2160"/>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588658" y="3509277"/>
            <a:ext cx="525282" cy="831479"/>
          </a:xfrm>
          <a:prstGeom prst="rect">
            <a:avLst/>
          </a:prstGeom>
        </p:spPr>
        <p:txBody>
          <a:bodyPr lIns="0" tIns="0" rIns="0" bIns="0" rtlCol="0" anchor="t">
            <a:spAutoFit/>
          </a:bodyPr>
          <a:lstStyle/>
          <a:p>
            <a:pPr marL="0" lvl="0" indent="0" algn="ctr">
              <a:lnSpc>
                <a:spcPts val="6868"/>
              </a:lnSpc>
              <a:spcBef>
                <a:spcPct val="0"/>
              </a:spcBef>
            </a:pPr>
            <a:r>
              <a:rPr lang="en-US" sz="4905" b="1" u="none" strike="noStrike">
                <a:solidFill>
                  <a:srgbClr val="FFFFFF"/>
                </a:solidFill>
                <a:latin typeface="Quicksand Bold"/>
                <a:ea typeface="Quicksand Bold"/>
                <a:cs typeface="Quicksand Bold"/>
                <a:sym typeface="Quicksand Bold"/>
              </a:rPr>
              <a:t>S</a:t>
            </a:r>
          </a:p>
        </p:txBody>
      </p:sp>
      <p:sp>
        <p:nvSpPr>
          <p:cNvPr id="10" name="TextBox 10"/>
          <p:cNvSpPr txBox="1"/>
          <p:nvPr/>
        </p:nvSpPr>
        <p:spPr>
          <a:xfrm>
            <a:off x="1489144" y="3620211"/>
            <a:ext cx="1993306" cy="895816"/>
          </a:xfrm>
          <a:prstGeom prst="rect">
            <a:avLst/>
          </a:prstGeom>
        </p:spPr>
        <p:txBody>
          <a:bodyPr lIns="0" tIns="0" rIns="0" bIns="0" rtlCol="0" anchor="t">
            <a:spAutoFit/>
          </a:bodyPr>
          <a:lstStyle/>
          <a:p>
            <a:pPr marL="0" lvl="0" indent="0" algn="ctr">
              <a:lnSpc>
                <a:spcPts val="3649"/>
              </a:lnSpc>
              <a:spcBef>
                <a:spcPct val="0"/>
              </a:spcBef>
            </a:pPr>
            <a:r>
              <a:rPr lang="en-US" sz="2606" b="1">
                <a:solidFill>
                  <a:srgbClr val="272366"/>
                </a:solidFill>
                <a:latin typeface="Arsenal Bold"/>
                <a:ea typeface="Arsenal Bold"/>
                <a:cs typeface="Arsenal Bold"/>
                <a:sym typeface="Arsenal Bold"/>
              </a:rPr>
              <a:t>Strengths  (Forças)</a:t>
            </a:r>
          </a:p>
        </p:txBody>
      </p:sp>
      <p:grpSp>
        <p:nvGrpSpPr>
          <p:cNvPr id="11" name="Group 11"/>
          <p:cNvGrpSpPr/>
          <p:nvPr/>
        </p:nvGrpSpPr>
        <p:grpSpPr>
          <a:xfrm>
            <a:off x="4073958" y="2961439"/>
            <a:ext cx="130536" cy="6557704"/>
            <a:chOff x="0" y="0"/>
            <a:chExt cx="34380" cy="1727132"/>
          </a:xfrm>
        </p:grpSpPr>
        <p:sp>
          <p:nvSpPr>
            <p:cNvPr id="12" name="Freeform 12"/>
            <p:cNvSpPr/>
            <p:nvPr/>
          </p:nvSpPr>
          <p:spPr>
            <a:xfrm>
              <a:off x="0" y="0"/>
              <a:ext cx="34380" cy="1727132"/>
            </a:xfrm>
            <a:custGeom>
              <a:avLst/>
              <a:gdLst/>
              <a:ahLst/>
              <a:cxnLst/>
              <a:rect l="l" t="t" r="r" b="b"/>
              <a:pathLst>
                <a:path w="34380" h="1727132">
                  <a:moveTo>
                    <a:pt x="0" y="0"/>
                  </a:moveTo>
                  <a:lnTo>
                    <a:pt x="34380" y="0"/>
                  </a:lnTo>
                  <a:lnTo>
                    <a:pt x="34380" y="1727132"/>
                  </a:lnTo>
                  <a:lnTo>
                    <a:pt x="0" y="1727132"/>
                  </a:lnTo>
                  <a:close/>
                </a:path>
              </a:pathLst>
            </a:custGeom>
            <a:solidFill>
              <a:srgbClr val="FBB603"/>
            </a:solidFill>
          </p:spPr>
          <p:txBody>
            <a:bodyPr/>
            <a:lstStyle/>
            <a:p>
              <a:endParaRPr lang="en-US"/>
            </a:p>
          </p:txBody>
        </p:sp>
        <p:sp>
          <p:nvSpPr>
            <p:cNvPr id="13" name="TextBox 13"/>
            <p:cNvSpPr txBox="1"/>
            <p:nvPr/>
          </p:nvSpPr>
          <p:spPr>
            <a:xfrm>
              <a:off x="0" y="-38100"/>
              <a:ext cx="34380" cy="1765232"/>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80572" y="5086350"/>
            <a:ext cx="3893386" cy="3181182"/>
          </a:xfrm>
          <a:prstGeom prst="rect">
            <a:avLst/>
          </a:prstGeom>
        </p:spPr>
        <p:txBody>
          <a:bodyPr lIns="0" tIns="0" rIns="0" bIns="0" rtlCol="0" anchor="t">
            <a:spAutoFit/>
          </a:bodyPr>
          <a:lstStyle/>
          <a:p>
            <a:pPr marL="649131" lvl="1" indent="-324566" algn="l">
              <a:lnSpc>
                <a:spcPts val="4209"/>
              </a:lnSpc>
              <a:buFont typeface="Arial"/>
              <a:buChar char="•"/>
            </a:pPr>
            <a:r>
              <a:rPr lang="en-US" sz="3006">
                <a:solidFill>
                  <a:srgbClr val="272366"/>
                </a:solidFill>
                <a:latin typeface="Amiri"/>
                <a:ea typeface="Amiri"/>
                <a:cs typeface="Amiri"/>
                <a:sym typeface="Amiri"/>
              </a:rPr>
              <a:t>Política de Investimentos bem definida </a:t>
            </a:r>
          </a:p>
          <a:p>
            <a:pPr marL="649131" lvl="1" indent="-324566" algn="l">
              <a:lnSpc>
                <a:spcPts val="4209"/>
              </a:lnSpc>
              <a:buFont typeface="Arial"/>
              <a:buChar char="•"/>
            </a:pPr>
            <a:r>
              <a:rPr lang="en-US" sz="3006">
                <a:solidFill>
                  <a:srgbClr val="272366"/>
                </a:solidFill>
                <a:latin typeface="Amiri"/>
                <a:ea typeface="Amiri"/>
                <a:cs typeface="Amiri"/>
                <a:sym typeface="Amiri"/>
              </a:rPr>
              <a:t>Diversificação constante </a:t>
            </a:r>
          </a:p>
          <a:p>
            <a:pPr marL="649131" lvl="1" indent="-324566" algn="l">
              <a:lnSpc>
                <a:spcPts val="4209"/>
              </a:lnSpc>
              <a:buFont typeface="Arial"/>
              <a:buChar char="•"/>
            </a:pPr>
            <a:r>
              <a:rPr lang="en-US" sz="3006">
                <a:solidFill>
                  <a:srgbClr val="272366"/>
                </a:solidFill>
                <a:latin typeface="Amiri"/>
                <a:ea typeface="Amiri"/>
                <a:cs typeface="Amiri"/>
                <a:sym typeface="Amiri"/>
              </a:rPr>
              <a:t>Fiscalização </a:t>
            </a:r>
          </a:p>
        </p:txBody>
      </p:sp>
      <p:grpSp>
        <p:nvGrpSpPr>
          <p:cNvPr id="15" name="Group 15"/>
          <p:cNvGrpSpPr/>
          <p:nvPr/>
        </p:nvGrpSpPr>
        <p:grpSpPr>
          <a:xfrm>
            <a:off x="4428761" y="3419731"/>
            <a:ext cx="1275690" cy="1096296"/>
            <a:chOff x="0" y="0"/>
            <a:chExt cx="812800" cy="698500"/>
          </a:xfrm>
        </p:grpSpPr>
        <p:sp>
          <p:nvSpPr>
            <p:cNvPr id="16" name="Freeform 16"/>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2160"/>
            </a:solidFill>
          </p:spPr>
          <p:txBody>
            <a:bodyPr/>
            <a:lstStyle/>
            <a:p>
              <a:endParaRPr lang="en-US"/>
            </a:p>
          </p:txBody>
        </p:sp>
        <p:sp>
          <p:nvSpPr>
            <p:cNvPr id="17" name="TextBox 17"/>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4803965" y="3509277"/>
            <a:ext cx="525282" cy="831479"/>
          </a:xfrm>
          <a:prstGeom prst="rect">
            <a:avLst/>
          </a:prstGeom>
        </p:spPr>
        <p:txBody>
          <a:bodyPr lIns="0" tIns="0" rIns="0" bIns="0" rtlCol="0" anchor="t">
            <a:spAutoFit/>
          </a:bodyPr>
          <a:lstStyle/>
          <a:p>
            <a:pPr marL="0" lvl="0" indent="0" algn="ctr">
              <a:lnSpc>
                <a:spcPts val="6868"/>
              </a:lnSpc>
              <a:spcBef>
                <a:spcPct val="0"/>
              </a:spcBef>
            </a:pPr>
            <a:r>
              <a:rPr lang="en-US" sz="4905" b="1">
                <a:solidFill>
                  <a:srgbClr val="FFFFFF"/>
                </a:solidFill>
                <a:latin typeface="Quicksand Bold"/>
                <a:ea typeface="Quicksand Bold"/>
                <a:cs typeface="Quicksand Bold"/>
                <a:sym typeface="Quicksand Bold"/>
              </a:rPr>
              <a:t>W</a:t>
            </a:r>
          </a:p>
        </p:txBody>
      </p:sp>
      <p:sp>
        <p:nvSpPr>
          <p:cNvPr id="19" name="TextBox 19"/>
          <p:cNvSpPr txBox="1"/>
          <p:nvPr/>
        </p:nvSpPr>
        <p:spPr>
          <a:xfrm>
            <a:off x="5933051" y="3620211"/>
            <a:ext cx="2188962" cy="895816"/>
          </a:xfrm>
          <a:prstGeom prst="rect">
            <a:avLst/>
          </a:prstGeom>
        </p:spPr>
        <p:txBody>
          <a:bodyPr lIns="0" tIns="0" rIns="0" bIns="0" rtlCol="0" anchor="t">
            <a:spAutoFit/>
          </a:bodyPr>
          <a:lstStyle/>
          <a:p>
            <a:pPr marL="0" lvl="0" indent="0" algn="ctr">
              <a:lnSpc>
                <a:spcPts val="3649"/>
              </a:lnSpc>
              <a:spcBef>
                <a:spcPct val="0"/>
              </a:spcBef>
            </a:pPr>
            <a:r>
              <a:rPr lang="en-US" sz="2606" b="1">
                <a:solidFill>
                  <a:srgbClr val="272366"/>
                </a:solidFill>
                <a:latin typeface="Arsenal Bold"/>
                <a:ea typeface="Arsenal Bold"/>
                <a:cs typeface="Arsenal Bold"/>
                <a:sym typeface="Arsenal Bold"/>
              </a:rPr>
              <a:t>Weaknesses  (Fraqueza)</a:t>
            </a:r>
          </a:p>
        </p:txBody>
      </p:sp>
      <p:sp>
        <p:nvSpPr>
          <p:cNvPr id="20" name="TextBox 20"/>
          <p:cNvSpPr txBox="1"/>
          <p:nvPr/>
        </p:nvSpPr>
        <p:spPr>
          <a:xfrm>
            <a:off x="4318375" y="5086350"/>
            <a:ext cx="4322407" cy="2114382"/>
          </a:xfrm>
          <a:prstGeom prst="rect">
            <a:avLst/>
          </a:prstGeom>
        </p:spPr>
        <p:txBody>
          <a:bodyPr lIns="0" tIns="0" rIns="0" bIns="0" rtlCol="0" anchor="t">
            <a:spAutoFit/>
          </a:bodyPr>
          <a:lstStyle/>
          <a:p>
            <a:pPr marL="649131" lvl="1" indent="-324566" algn="l">
              <a:lnSpc>
                <a:spcPts val="4209"/>
              </a:lnSpc>
              <a:buFont typeface="Arial"/>
              <a:buChar char="•"/>
            </a:pPr>
            <a:r>
              <a:rPr lang="en-US" sz="3006">
                <a:solidFill>
                  <a:srgbClr val="272366"/>
                </a:solidFill>
                <a:latin typeface="Amiri"/>
                <a:ea typeface="Amiri"/>
                <a:cs typeface="Amiri"/>
                <a:sym typeface="Amiri"/>
              </a:rPr>
              <a:t>Dificuldade em bater a meta atuarial </a:t>
            </a:r>
          </a:p>
          <a:p>
            <a:pPr marL="649131" lvl="1" indent="-324566" algn="l">
              <a:lnSpc>
                <a:spcPts val="4209"/>
              </a:lnSpc>
              <a:buFont typeface="Arial"/>
              <a:buChar char="•"/>
            </a:pPr>
            <a:r>
              <a:rPr lang="en-US" sz="3006">
                <a:solidFill>
                  <a:srgbClr val="272366"/>
                </a:solidFill>
                <a:latin typeface="Amiri"/>
                <a:ea typeface="Amiri"/>
                <a:cs typeface="Amiri"/>
                <a:sym typeface="Amiri"/>
              </a:rPr>
              <a:t>Excesso de burocracia </a:t>
            </a:r>
          </a:p>
          <a:p>
            <a:pPr marL="649131" lvl="1" indent="-324566" algn="l">
              <a:lnSpc>
                <a:spcPts val="4209"/>
              </a:lnSpc>
              <a:buFont typeface="Arial"/>
              <a:buChar char="•"/>
            </a:pPr>
            <a:r>
              <a:rPr lang="en-US" sz="3006">
                <a:solidFill>
                  <a:srgbClr val="272366"/>
                </a:solidFill>
                <a:latin typeface="Amiri"/>
                <a:ea typeface="Amiri"/>
                <a:cs typeface="Amiri"/>
                <a:sym typeface="Amiri"/>
              </a:rPr>
              <a:t>Baixa rentabilidade </a:t>
            </a:r>
          </a:p>
        </p:txBody>
      </p:sp>
      <p:grpSp>
        <p:nvGrpSpPr>
          <p:cNvPr id="21" name="Group 21"/>
          <p:cNvGrpSpPr/>
          <p:nvPr/>
        </p:nvGrpSpPr>
        <p:grpSpPr>
          <a:xfrm>
            <a:off x="8754664" y="2961439"/>
            <a:ext cx="130536" cy="6557704"/>
            <a:chOff x="0" y="0"/>
            <a:chExt cx="34380" cy="1727132"/>
          </a:xfrm>
        </p:grpSpPr>
        <p:sp>
          <p:nvSpPr>
            <p:cNvPr id="22" name="Freeform 22"/>
            <p:cNvSpPr/>
            <p:nvPr/>
          </p:nvSpPr>
          <p:spPr>
            <a:xfrm>
              <a:off x="0" y="0"/>
              <a:ext cx="34380" cy="1727132"/>
            </a:xfrm>
            <a:custGeom>
              <a:avLst/>
              <a:gdLst/>
              <a:ahLst/>
              <a:cxnLst/>
              <a:rect l="l" t="t" r="r" b="b"/>
              <a:pathLst>
                <a:path w="34380" h="1727132">
                  <a:moveTo>
                    <a:pt x="0" y="0"/>
                  </a:moveTo>
                  <a:lnTo>
                    <a:pt x="34380" y="0"/>
                  </a:lnTo>
                  <a:lnTo>
                    <a:pt x="34380" y="1727132"/>
                  </a:lnTo>
                  <a:lnTo>
                    <a:pt x="0" y="1727132"/>
                  </a:lnTo>
                  <a:close/>
                </a:path>
              </a:pathLst>
            </a:custGeom>
            <a:solidFill>
              <a:srgbClr val="FBB603"/>
            </a:solidFill>
          </p:spPr>
          <p:txBody>
            <a:bodyPr/>
            <a:lstStyle/>
            <a:p>
              <a:endParaRPr lang="en-US"/>
            </a:p>
          </p:txBody>
        </p:sp>
        <p:sp>
          <p:nvSpPr>
            <p:cNvPr id="23" name="TextBox 23"/>
            <p:cNvSpPr txBox="1"/>
            <p:nvPr/>
          </p:nvSpPr>
          <p:spPr>
            <a:xfrm>
              <a:off x="0" y="-38100"/>
              <a:ext cx="34380" cy="1765232"/>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9208574" y="3419731"/>
            <a:ext cx="1275690" cy="1096296"/>
            <a:chOff x="0" y="0"/>
            <a:chExt cx="812800" cy="698500"/>
          </a:xfrm>
        </p:grpSpPr>
        <p:sp>
          <p:nvSpPr>
            <p:cNvPr id="25" name="Freeform 25"/>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2160"/>
            </a:solidFill>
          </p:spPr>
          <p:txBody>
            <a:bodyPr/>
            <a:lstStyle/>
            <a:p>
              <a:endParaRPr lang="en-US"/>
            </a:p>
          </p:txBody>
        </p:sp>
        <p:sp>
          <p:nvSpPr>
            <p:cNvPr id="26" name="TextBox 26"/>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27" name="TextBox 27"/>
          <p:cNvSpPr txBox="1"/>
          <p:nvPr/>
        </p:nvSpPr>
        <p:spPr>
          <a:xfrm>
            <a:off x="9583778" y="3509277"/>
            <a:ext cx="525282" cy="831479"/>
          </a:xfrm>
          <a:prstGeom prst="rect">
            <a:avLst/>
          </a:prstGeom>
        </p:spPr>
        <p:txBody>
          <a:bodyPr lIns="0" tIns="0" rIns="0" bIns="0" rtlCol="0" anchor="t">
            <a:spAutoFit/>
          </a:bodyPr>
          <a:lstStyle/>
          <a:p>
            <a:pPr marL="0" lvl="0" indent="0" algn="ctr">
              <a:lnSpc>
                <a:spcPts val="6868"/>
              </a:lnSpc>
              <a:spcBef>
                <a:spcPct val="0"/>
              </a:spcBef>
            </a:pPr>
            <a:r>
              <a:rPr lang="en-US" sz="4905" b="1">
                <a:solidFill>
                  <a:srgbClr val="FFFFFF"/>
                </a:solidFill>
                <a:latin typeface="Quicksand Bold"/>
                <a:ea typeface="Quicksand Bold"/>
                <a:cs typeface="Quicksand Bold"/>
                <a:sym typeface="Quicksand Bold"/>
              </a:rPr>
              <a:t>O</a:t>
            </a:r>
          </a:p>
        </p:txBody>
      </p:sp>
      <p:sp>
        <p:nvSpPr>
          <p:cNvPr id="28" name="TextBox 28"/>
          <p:cNvSpPr txBox="1"/>
          <p:nvPr/>
        </p:nvSpPr>
        <p:spPr>
          <a:xfrm>
            <a:off x="10109060" y="3620211"/>
            <a:ext cx="3322437" cy="895816"/>
          </a:xfrm>
          <a:prstGeom prst="rect">
            <a:avLst/>
          </a:prstGeom>
        </p:spPr>
        <p:txBody>
          <a:bodyPr lIns="0" tIns="0" rIns="0" bIns="0" rtlCol="0" anchor="t">
            <a:spAutoFit/>
          </a:bodyPr>
          <a:lstStyle/>
          <a:p>
            <a:pPr marL="0" lvl="0" indent="0" algn="ctr">
              <a:lnSpc>
                <a:spcPts val="3649"/>
              </a:lnSpc>
              <a:spcBef>
                <a:spcPct val="0"/>
              </a:spcBef>
            </a:pPr>
            <a:r>
              <a:rPr lang="en-US" sz="2606" b="1">
                <a:solidFill>
                  <a:srgbClr val="272366"/>
                </a:solidFill>
                <a:latin typeface="Arsenal Bold"/>
                <a:ea typeface="Arsenal Bold"/>
                <a:cs typeface="Arsenal Bold"/>
                <a:sym typeface="Arsenal Bold"/>
              </a:rPr>
              <a:t>Opportunities  (Oportunidades)</a:t>
            </a:r>
          </a:p>
        </p:txBody>
      </p:sp>
      <p:grpSp>
        <p:nvGrpSpPr>
          <p:cNvPr id="29" name="Group 29"/>
          <p:cNvGrpSpPr/>
          <p:nvPr/>
        </p:nvGrpSpPr>
        <p:grpSpPr>
          <a:xfrm>
            <a:off x="13366229" y="2961439"/>
            <a:ext cx="130536" cy="6557704"/>
            <a:chOff x="0" y="0"/>
            <a:chExt cx="34380" cy="1727132"/>
          </a:xfrm>
        </p:grpSpPr>
        <p:sp>
          <p:nvSpPr>
            <p:cNvPr id="30" name="Freeform 30"/>
            <p:cNvSpPr/>
            <p:nvPr/>
          </p:nvSpPr>
          <p:spPr>
            <a:xfrm>
              <a:off x="0" y="0"/>
              <a:ext cx="34380" cy="1727132"/>
            </a:xfrm>
            <a:custGeom>
              <a:avLst/>
              <a:gdLst/>
              <a:ahLst/>
              <a:cxnLst/>
              <a:rect l="l" t="t" r="r" b="b"/>
              <a:pathLst>
                <a:path w="34380" h="1727132">
                  <a:moveTo>
                    <a:pt x="0" y="0"/>
                  </a:moveTo>
                  <a:lnTo>
                    <a:pt x="34380" y="0"/>
                  </a:lnTo>
                  <a:lnTo>
                    <a:pt x="34380" y="1727132"/>
                  </a:lnTo>
                  <a:lnTo>
                    <a:pt x="0" y="1727132"/>
                  </a:lnTo>
                  <a:close/>
                </a:path>
              </a:pathLst>
            </a:custGeom>
            <a:solidFill>
              <a:srgbClr val="FBB603"/>
            </a:solidFill>
          </p:spPr>
          <p:txBody>
            <a:bodyPr/>
            <a:lstStyle/>
            <a:p>
              <a:endParaRPr lang="en-US"/>
            </a:p>
          </p:txBody>
        </p:sp>
        <p:sp>
          <p:nvSpPr>
            <p:cNvPr id="31" name="TextBox 31"/>
            <p:cNvSpPr txBox="1"/>
            <p:nvPr/>
          </p:nvSpPr>
          <p:spPr>
            <a:xfrm>
              <a:off x="0" y="-38100"/>
              <a:ext cx="34380" cy="1765232"/>
            </a:xfrm>
            <a:prstGeom prst="rect">
              <a:avLst/>
            </a:prstGeom>
          </p:spPr>
          <p:txBody>
            <a:bodyPr lIns="50800" tIns="50800" rIns="50800" bIns="50800" rtlCol="0" anchor="ctr"/>
            <a:lstStyle/>
            <a:p>
              <a:pPr algn="ctr">
                <a:lnSpc>
                  <a:spcPts val="2659"/>
                </a:lnSpc>
              </a:pPr>
              <a:endParaRPr/>
            </a:p>
          </p:txBody>
        </p:sp>
      </p:grpSp>
      <p:sp>
        <p:nvSpPr>
          <p:cNvPr id="32" name="TextBox 32"/>
          <p:cNvSpPr txBox="1"/>
          <p:nvPr/>
        </p:nvSpPr>
        <p:spPr>
          <a:xfrm>
            <a:off x="9113800" y="5086350"/>
            <a:ext cx="4082350" cy="3714582"/>
          </a:xfrm>
          <a:prstGeom prst="rect">
            <a:avLst/>
          </a:prstGeom>
        </p:spPr>
        <p:txBody>
          <a:bodyPr lIns="0" tIns="0" rIns="0" bIns="0" rtlCol="0" anchor="t">
            <a:spAutoFit/>
          </a:bodyPr>
          <a:lstStyle/>
          <a:p>
            <a:pPr marL="649131" lvl="1" indent="-324566" algn="l">
              <a:lnSpc>
                <a:spcPts val="4209"/>
              </a:lnSpc>
              <a:buFont typeface="Arial"/>
              <a:buChar char="•"/>
            </a:pPr>
            <a:r>
              <a:rPr lang="en-US" sz="3006">
                <a:solidFill>
                  <a:srgbClr val="272366"/>
                </a:solidFill>
                <a:latin typeface="Amiri"/>
                <a:ea typeface="Amiri"/>
                <a:cs typeface="Amiri"/>
                <a:sym typeface="Amiri"/>
              </a:rPr>
              <a:t>Ajustes na Política Fiscal e de Investimentos </a:t>
            </a:r>
          </a:p>
          <a:p>
            <a:pPr marL="649131" lvl="1" indent="-324566" algn="l">
              <a:lnSpc>
                <a:spcPts val="4209"/>
              </a:lnSpc>
              <a:buFont typeface="Arial"/>
              <a:buChar char="•"/>
            </a:pPr>
            <a:r>
              <a:rPr lang="en-US" sz="3006">
                <a:solidFill>
                  <a:srgbClr val="272366"/>
                </a:solidFill>
                <a:latin typeface="Amiri"/>
                <a:ea typeface="Amiri"/>
                <a:cs typeface="Amiri"/>
                <a:sym typeface="Amiri"/>
              </a:rPr>
              <a:t>Ampliação das possibilidades de investimentos </a:t>
            </a:r>
          </a:p>
          <a:p>
            <a:pPr marL="649131" lvl="1" indent="-324566" algn="l">
              <a:lnSpc>
                <a:spcPts val="4209"/>
              </a:lnSpc>
              <a:buFont typeface="Arial"/>
              <a:buChar char="•"/>
            </a:pPr>
            <a:r>
              <a:rPr lang="en-US" sz="3006">
                <a:solidFill>
                  <a:srgbClr val="272366"/>
                </a:solidFill>
                <a:latin typeface="Amiri"/>
                <a:ea typeface="Amiri"/>
                <a:cs typeface="Amiri"/>
                <a:sym typeface="Amiri"/>
              </a:rPr>
              <a:t>Parcerias estratégicas</a:t>
            </a:r>
          </a:p>
        </p:txBody>
      </p:sp>
      <p:grpSp>
        <p:nvGrpSpPr>
          <p:cNvPr id="33" name="Group 33"/>
          <p:cNvGrpSpPr/>
          <p:nvPr/>
        </p:nvGrpSpPr>
        <p:grpSpPr>
          <a:xfrm>
            <a:off x="13725365" y="3419731"/>
            <a:ext cx="1275690" cy="1096296"/>
            <a:chOff x="0" y="0"/>
            <a:chExt cx="812800" cy="698500"/>
          </a:xfrm>
        </p:grpSpPr>
        <p:sp>
          <p:nvSpPr>
            <p:cNvPr id="34" name="Freeform 3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2160"/>
            </a:solidFill>
          </p:spPr>
          <p:txBody>
            <a:bodyPr/>
            <a:lstStyle/>
            <a:p>
              <a:endParaRPr lang="en-US"/>
            </a:p>
          </p:txBody>
        </p:sp>
        <p:sp>
          <p:nvSpPr>
            <p:cNvPr id="35" name="TextBox 3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36" name="TextBox 36"/>
          <p:cNvSpPr txBox="1"/>
          <p:nvPr/>
        </p:nvSpPr>
        <p:spPr>
          <a:xfrm>
            <a:off x="14100569" y="3509277"/>
            <a:ext cx="525282" cy="831479"/>
          </a:xfrm>
          <a:prstGeom prst="rect">
            <a:avLst/>
          </a:prstGeom>
        </p:spPr>
        <p:txBody>
          <a:bodyPr lIns="0" tIns="0" rIns="0" bIns="0" rtlCol="0" anchor="t">
            <a:spAutoFit/>
          </a:bodyPr>
          <a:lstStyle/>
          <a:p>
            <a:pPr marL="0" lvl="0" indent="0" algn="ctr">
              <a:lnSpc>
                <a:spcPts val="6868"/>
              </a:lnSpc>
              <a:spcBef>
                <a:spcPct val="0"/>
              </a:spcBef>
            </a:pPr>
            <a:r>
              <a:rPr lang="en-US" sz="4905" b="1">
                <a:solidFill>
                  <a:srgbClr val="FFFFFF"/>
                </a:solidFill>
                <a:latin typeface="Quicksand Bold"/>
                <a:ea typeface="Quicksand Bold"/>
                <a:cs typeface="Quicksand Bold"/>
                <a:sym typeface="Quicksand Bold"/>
              </a:rPr>
              <a:t>O</a:t>
            </a:r>
          </a:p>
        </p:txBody>
      </p:sp>
      <p:sp>
        <p:nvSpPr>
          <p:cNvPr id="37" name="TextBox 37"/>
          <p:cNvSpPr txBox="1"/>
          <p:nvPr/>
        </p:nvSpPr>
        <p:spPr>
          <a:xfrm>
            <a:off x="14854451" y="3620211"/>
            <a:ext cx="2100328" cy="895816"/>
          </a:xfrm>
          <a:prstGeom prst="rect">
            <a:avLst/>
          </a:prstGeom>
        </p:spPr>
        <p:txBody>
          <a:bodyPr lIns="0" tIns="0" rIns="0" bIns="0" rtlCol="0" anchor="t">
            <a:spAutoFit/>
          </a:bodyPr>
          <a:lstStyle/>
          <a:p>
            <a:pPr algn="ctr">
              <a:lnSpc>
                <a:spcPts val="3649"/>
              </a:lnSpc>
            </a:pPr>
            <a:r>
              <a:rPr lang="en-US" sz="2606" b="1">
                <a:solidFill>
                  <a:srgbClr val="272366"/>
                </a:solidFill>
                <a:latin typeface="Arsenal Bold"/>
                <a:ea typeface="Arsenal Bold"/>
                <a:cs typeface="Arsenal Bold"/>
                <a:sym typeface="Arsenal Bold"/>
              </a:rPr>
              <a:t>Threats </a:t>
            </a:r>
          </a:p>
          <a:p>
            <a:pPr marL="0" lvl="0" indent="0" algn="ctr">
              <a:lnSpc>
                <a:spcPts val="3649"/>
              </a:lnSpc>
              <a:spcBef>
                <a:spcPct val="0"/>
              </a:spcBef>
            </a:pPr>
            <a:r>
              <a:rPr lang="en-US" sz="2606" b="1">
                <a:solidFill>
                  <a:srgbClr val="272366"/>
                </a:solidFill>
                <a:latin typeface="Arsenal Bold"/>
                <a:ea typeface="Arsenal Bold"/>
                <a:cs typeface="Arsenal Bold"/>
                <a:sym typeface="Arsenal Bold"/>
              </a:rPr>
              <a:t>(Ameaças)</a:t>
            </a:r>
          </a:p>
        </p:txBody>
      </p:sp>
      <p:sp>
        <p:nvSpPr>
          <p:cNvPr id="38" name="TextBox 38"/>
          <p:cNvSpPr txBox="1"/>
          <p:nvPr/>
        </p:nvSpPr>
        <p:spPr>
          <a:xfrm>
            <a:off x="13820615" y="5086350"/>
            <a:ext cx="4082350" cy="2647782"/>
          </a:xfrm>
          <a:prstGeom prst="rect">
            <a:avLst/>
          </a:prstGeom>
        </p:spPr>
        <p:txBody>
          <a:bodyPr lIns="0" tIns="0" rIns="0" bIns="0" rtlCol="0" anchor="t">
            <a:spAutoFit/>
          </a:bodyPr>
          <a:lstStyle/>
          <a:p>
            <a:pPr marL="649131" lvl="1" indent="-324566" algn="l">
              <a:lnSpc>
                <a:spcPts val="4209"/>
              </a:lnSpc>
              <a:buFont typeface="Arial"/>
              <a:buChar char="•"/>
            </a:pPr>
            <a:r>
              <a:rPr lang="en-US" sz="3006">
                <a:solidFill>
                  <a:srgbClr val="272366"/>
                </a:solidFill>
                <a:latin typeface="Amiri"/>
                <a:ea typeface="Amiri"/>
                <a:cs typeface="Amiri"/>
                <a:sym typeface="Amiri"/>
              </a:rPr>
              <a:t>Impacto da Política Fiscal do governo </a:t>
            </a:r>
          </a:p>
          <a:p>
            <a:pPr marL="649131" lvl="1" indent="-324566" algn="l">
              <a:lnSpc>
                <a:spcPts val="4209"/>
              </a:lnSpc>
              <a:buFont typeface="Arial"/>
              <a:buChar char="•"/>
            </a:pPr>
            <a:r>
              <a:rPr lang="en-US" sz="3006">
                <a:solidFill>
                  <a:srgbClr val="272366"/>
                </a:solidFill>
                <a:latin typeface="Amiri"/>
                <a:ea typeface="Amiri"/>
                <a:cs typeface="Amiri"/>
                <a:sym typeface="Amiri"/>
              </a:rPr>
              <a:t>Crises no mercado financeiro </a:t>
            </a:r>
          </a:p>
          <a:p>
            <a:pPr marL="649131" lvl="1" indent="-324566" algn="l">
              <a:lnSpc>
                <a:spcPts val="4209"/>
              </a:lnSpc>
              <a:buFont typeface="Arial"/>
              <a:buChar char="•"/>
            </a:pPr>
            <a:r>
              <a:rPr lang="en-US" sz="3006">
                <a:solidFill>
                  <a:srgbClr val="272366"/>
                </a:solidFill>
                <a:latin typeface="Amiri"/>
                <a:ea typeface="Amiri"/>
                <a:cs typeface="Amiri"/>
                <a:sym typeface="Amiri"/>
              </a:rPr>
              <a:t>Inflação alta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3897799529"/>
              </p:ext>
            </p:extLst>
          </p:nvPr>
        </p:nvGraphicFramePr>
        <p:xfrm>
          <a:off x="1028700" y="2043685"/>
          <a:ext cx="15894988" cy="7676674"/>
        </p:xfrm>
        <a:graphic>
          <a:graphicData uri="http://schemas.openxmlformats.org/drawingml/2006/table">
            <a:tbl>
              <a:tblPr/>
              <a:tblGrid>
                <a:gridCol w="2071959">
                  <a:extLst>
                    <a:ext uri="{9D8B030D-6E8A-4147-A177-3AD203B41FA5}">
                      <a16:colId xmlns:a16="http://schemas.microsoft.com/office/drawing/2014/main" val="20000"/>
                    </a:ext>
                  </a:extLst>
                </a:gridCol>
                <a:gridCol w="2946132">
                  <a:extLst>
                    <a:ext uri="{9D8B030D-6E8A-4147-A177-3AD203B41FA5}">
                      <a16:colId xmlns:a16="http://schemas.microsoft.com/office/drawing/2014/main" val="20001"/>
                    </a:ext>
                  </a:extLst>
                </a:gridCol>
                <a:gridCol w="2407925">
                  <a:extLst>
                    <a:ext uri="{9D8B030D-6E8A-4147-A177-3AD203B41FA5}">
                      <a16:colId xmlns:a16="http://schemas.microsoft.com/office/drawing/2014/main" val="20002"/>
                    </a:ext>
                  </a:extLst>
                </a:gridCol>
                <a:gridCol w="2079603">
                  <a:extLst>
                    <a:ext uri="{9D8B030D-6E8A-4147-A177-3AD203B41FA5}">
                      <a16:colId xmlns:a16="http://schemas.microsoft.com/office/drawing/2014/main" val="20003"/>
                    </a:ext>
                  </a:extLst>
                </a:gridCol>
                <a:gridCol w="2127683">
                  <a:extLst>
                    <a:ext uri="{9D8B030D-6E8A-4147-A177-3AD203B41FA5}">
                      <a16:colId xmlns:a16="http://schemas.microsoft.com/office/drawing/2014/main" val="20004"/>
                    </a:ext>
                  </a:extLst>
                </a:gridCol>
                <a:gridCol w="2233611">
                  <a:extLst>
                    <a:ext uri="{9D8B030D-6E8A-4147-A177-3AD203B41FA5}">
                      <a16:colId xmlns:a16="http://schemas.microsoft.com/office/drawing/2014/main" val="20005"/>
                    </a:ext>
                  </a:extLst>
                </a:gridCol>
                <a:gridCol w="2028075">
                  <a:extLst>
                    <a:ext uri="{9D8B030D-6E8A-4147-A177-3AD203B41FA5}">
                      <a16:colId xmlns:a16="http://schemas.microsoft.com/office/drawing/2014/main" val="20006"/>
                    </a:ext>
                  </a:extLst>
                </a:gridCol>
              </a:tblGrid>
              <a:tr h="1052976">
                <a:tc>
                  <a:txBody>
                    <a:bodyPr/>
                    <a:lstStyle/>
                    <a:p>
                      <a:pPr marL="0" lvl="0" indent="0" algn="ctr">
                        <a:lnSpc>
                          <a:spcPts val="2380"/>
                        </a:lnSpc>
                        <a:spcBef>
                          <a:spcPct val="0"/>
                        </a:spcBef>
                        <a:defRPr/>
                      </a:pPr>
                      <a:r>
                        <a:rPr lang="en-US" sz="1700" b="1" u="none" strike="noStrike">
                          <a:solidFill>
                            <a:srgbClr val="FFFFFF"/>
                          </a:solidFill>
                          <a:latin typeface="Canva Sans Bold"/>
                          <a:ea typeface="Canva Sans Bold"/>
                          <a:cs typeface="Canva Sans Bold"/>
                          <a:sym typeface="Canva Sans Bold"/>
                        </a:rPr>
                        <a:t>Objetivo Organizacional</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0B2160"/>
                    </a:solidFill>
                  </a:tcPr>
                </a:tc>
                <a:tc>
                  <a:txBody>
                    <a:bodyPr/>
                    <a:lstStyle/>
                    <a:p>
                      <a:pPr marL="0" lvl="0" indent="0" algn="ctr">
                        <a:lnSpc>
                          <a:spcPts val="2380"/>
                        </a:lnSpc>
                        <a:spcBef>
                          <a:spcPct val="0"/>
                        </a:spcBef>
                        <a:defRPr/>
                      </a:pPr>
                      <a:r>
                        <a:rPr lang="en-US" sz="1700" b="1" u="none" strike="noStrike">
                          <a:solidFill>
                            <a:srgbClr val="FFFFFF"/>
                          </a:solidFill>
                          <a:latin typeface="Canva Sans Bold"/>
                          <a:ea typeface="Canva Sans Bold"/>
                          <a:cs typeface="Canva Sans Bold"/>
                          <a:sym typeface="Canva Sans Bold"/>
                        </a:rPr>
                        <a:t>Ação</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0B2160"/>
                    </a:solidFill>
                  </a:tcPr>
                </a:tc>
                <a:tc>
                  <a:txBody>
                    <a:bodyPr/>
                    <a:lstStyle/>
                    <a:p>
                      <a:pPr marL="0" lvl="0" indent="0" algn="ctr">
                        <a:lnSpc>
                          <a:spcPts val="2380"/>
                        </a:lnSpc>
                        <a:spcBef>
                          <a:spcPct val="0"/>
                        </a:spcBef>
                        <a:defRPr/>
                      </a:pPr>
                      <a:r>
                        <a:rPr lang="en-US" sz="1700" b="1" u="none" strike="noStrike">
                          <a:solidFill>
                            <a:srgbClr val="FFFFFF"/>
                          </a:solidFill>
                          <a:latin typeface="Canva Sans Bold"/>
                          <a:ea typeface="Canva Sans Bold"/>
                          <a:cs typeface="Canva Sans Bold"/>
                          <a:sym typeface="Canva Sans Bold"/>
                        </a:rPr>
                        <a:t>Indicador</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0B2160"/>
                    </a:solidFill>
                  </a:tcPr>
                </a:tc>
                <a:tc>
                  <a:txBody>
                    <a:bodyPr/>
                    <a:lstStyle/>
                    <a:p>
                      <a:pPr marL="0" lvl="0" indent="0" algn="ctr">
                        <a:lnSpc>
                          <a:spcPts val="2380"/>
                        </a:lnSpc>
                        <a:spcBef>
                          <a:spcPct val="0"/>
                        </a:spcBef>
                        <a:defRPr/>
                      </a:pPr>
                      <a:r>
                        <a:rPr lang="en-US" sz="1700" b="1" u="none" strike="noStrike">
                          <a:solidFill>
                            <a:srgbClr val="FFFFFF"/>
                          </a:solidFill>
                          <a:latin typeface="Canva Sans Bold"/>
                          <a:ea typeface="Canva Sans Bold"/>
                          <a:cs typeface="Canva Sans Bold"/>
                          <a:sym typeface="Canva Sans Bold"/>
                        </a:rPr>
                        <a:t>Frequência da Mensuração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0B2160"/>
                    </a:solidFill>
                  </a:tcPr>
                </a:tc>
                <a:tc>
                  <a:txBody>
                    <a:bodyPr/>
                    <a:lstStyle/>
                    <a:p>
                      <a:pPr marL="0" lvl="0" indent="0" algn="ctr">
                        <a:lnSpc>
                          <a:spcPts val="2380"/>
                        </a:lnSpc>
                        <a:spcBef>
                          <a:spcPct val="0"/>
                        </a:spcBef>
                        <a:defRPr/>
                      </a:pPr>
                      <a:r>
                        <a:rPr lang="en-US" sz="1700" b="1" u="none" strike="noStrike">
                          <a:solidFill>
                            <a:srgbClr val="FFFFFF"/>
                          </a:solidFill>
                          <a:latin typeface="Canva Sans Bold"/>
                          <a:ea typeface="Canva Sans Bold"/>
                          <a:cs typeface="Canva Sans Bold"/>
                          <a:sym typeface="Canva Sans Bold"/>
                        </a:rPr>
                        <a:t>Meta do Indicador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0B2160"/>
                    </a:solidFill>
                  </a:tcPr>
                </a:tc>
                <a:tc>
                  <a:txBody>
                    <a:bodyPr/>
                    <a:lstStyle/>
                    <a:p>
                      <a:pPr marL="0" lvl="0" indent="0" algn="ctr">
                        <a:lnSpc>
                          <a:spcPts val="2380"/>
                        </a:lnSpc>
                        <a:spcBef>
                          <a:spcPct val="0"/>
                        </a:spcBef>
                        <a:defRPr/>
                      </a:pPr>
                      <a:r>
                        <a:rPr lang="en-US" sz="1700" b="1" u="none" strike="noStrike">
                          <a:solidFill>
                            <a:srgbClr val="FFFFFF"/>
                          </a:solidFill>
                          <a:latin typeface="Canva Sans Bold"/>
                          <a:ea typeface="Canva Sans Bold"/>
                          <a:cs typeface="Canva Sans Bold"/>
                          <a:sym typeface="Canva Sans Bold"/>
                        </a:rPr>
                        <a:t>Fonte Informação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0B2160"/>
                    </a:solidFill>
                  </a:tcPr>
                </a:tc>
                <a:tc>
                  <a:txBody>
                    <a:bodyPr/>
                    <a:lstStyle/>
                    <a:p>
                      <a:pPr marL="0" lvl="0" indent="0" algn="ctr">
                        <a:lnSpc>
                          <a:spcPts val="2380"/>
                        </a:lnSpc>
                        <a:spcBef>
                          <a:spcPct val="0"/>
                        </a:spcBef>
                        <a:defRPr/>
                      </a:pPr>
                      <a:r>
                        <a:rPr lang="en-US" sz="1700" b="1" u="none" strike="noStrike">
                          <a:solidFill>
                            <a:srgbClr val="FFFFFF"/>
                          </a:solidFill>
                          <a:latin typeface="Canva Sans Bold"/>
                          <a:ea typeface="Canva Sans Bold"/>
                          <a:cs typeface="Canva Sans Bold"/>
                          <a:sym typeface="Canva Sans Bold"/>
                        </a:rPr>
                        <a:t>Responsável</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0B2160"/>
                    </a:solidFill>
                  </a:tcPr>
                </a:tc>
                <a:extLst>
                  <a:ext uri="{0D108BD9-81ED-4DB2-BD59-A6C34878D82A}">
                    <a16:rowId xmlns:a16="http://schemas.microsoft.com/office/drawing/2014/main" val="10000"/>
                  </a:ext>
                </a:extLst>
              </a:tr>
              <a:tr h="2125097">
                <a:tc rowSpan="4">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Viabilizar com excelência os </a:t>
                      </a:r>
                      <a:endParaRPr lang="en-US" sz="1100"/>
                    </a:p>
                    <a:p>
                      <a:pPr marL="0" lvl="0" indent="0" algn="ctr">
                        <a:lnSpc>
                          <a:spcPts val="2240"/>
                        </a:lnSpc>
                        <a:spcBef>
                          <a:spcPct val="0"/>
                        </a:spcBef>
                      </a:pPr>
                      <a:r>
                        <a:rPr lang="en-US" sz="1600" u="none" strike="noStrike">
                          <a:solidFill>
                            <a:srgbClr val="000000"/>
                          </a:solidFill>
                          <a:latin typeface="Canva Sans"/>
                          <a:ea typeface="Canva Sans"/>
                          <a:cs typeface="Canva Sans"/>
                          <a:sym typeface="Canva Sans"/>
                        </a:rPr>
                        <a:t>direitos previdenciários aos </a:t>
                      </a:r>
                    </a:p>
                    <a:p>
                      <a:pPr marL="0" lvl="0" indent="0" algn="ctr">
                        <a:lnSpc>
                          <a:spcPts val="2240"/>
                        </a:lnSpc>
                        <a:spcBef>
                          <a:spcPct val="0"/>
                        </a:spcBef>
                      </a:pPr>
                      <a:r>
                        <a:rPr lang="en-US" sz="1600" u="none" strike="noStrike">
                          <a:solidFill>
                            <a:srgbClr val="000000"/>
                          </a:solidFill>
                          <a:latin typeface="Canva Sans"/>
                          <a:ea typeface="Canva Sans"/>
                          <a:cs typeface="Canva Sans"/>
                          <a:sym typeface="Canva Sans"/>
                        </a:rPr>
                        <a:t>segurados e beneficiários. </a:t>
                      </a:r>
                    </a:p>
                    <a:p>
                      <a:pPr marL="0" lvl="0" indent="0" algn="ctr">
                        <a:lnSpc>
                          <a:spcPts val="2240"/>
                        </a:lnSpc>
                        <a:spcBef>
                          <a:spcPct val="0"/>
                        </a:spcBef>
                      </a:pPr>
                      <a:endParaRPr lang="en-US" sz="1600" u="none" strike="noStrike">
                        <a:solidFill>
                          <a:srgbClr val="000000"/>
                        </a:solidFill>
                        <a:latin typeface="Canva Sans"/>
                        <a:ea typeface="Canva Sans"/>
                        <a:cs typeface="Canva Sans"/>
                        <a:sym typeface="Canva Sans"/>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Elaborar a política de atualização cadastral (censo, recadastramento, prova de vida) para sanear e manter a base cadastral atualizada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 Censo / Recadastramento de </a:t>
                      </a:r>
                      <a:endParaRPr lang="en-US" sz="1100"/>
                    </a:p>
                    <a:p>
                      <a:pPr marL="0" lvl="0" indent="0" algn="ctr">
                        <a:lnSpc>
                          <a:spcPts val="2240"/>
                        </a:lnSpc>
                        <a:spcBef>
                          <a:spcPct val="0"/>
                        </a:spcBef>
                      </a:pPr>
                      <a:r>
                        <a:rPr lang="en-US" sz="1600" u="none" strike="noStrike">
                          <a:solidFill>
                            <a:srgbClr val="000000"/>
                          </a:solidFill>
                          <a:latin typeface="Canva Sans"/>
                          <a:ea typeface="Canva Sans"/>
                          <a:cs typeface="Canva Sans"/>
                          <a:sym typeface="Canva Sans"/>
                        </a:rPr>
                        <a:t>servidores ativos </a:t>
                      </a:r>
                    </a:p>
                    <a:p>
                      <a:pPr marL="0" lvl="0" indent="0" algn="ctr">
                        <a:lnSpc>
                          <a:spcPts val="2240"/>
                        </a:lnSpc>
                        <a:spcBef>
                          <a:spcPct val="0"/>
                        </a:spcBef>
                      </a:pPr>
                      <a:endParaRPr lang="en-US" sz="1600" u="none" strike="noStrike">
                        <a:solidFill>
                          <a:srgbClr val="000000"/>
                        </a:solidFill>
                        <a:latin typeface="Canva Sans"/>
                        <a:ea typeface="Canva Sans"/>
                        <a:cs typeface="Canva Sans"/>
                        <a:sym typeface="Canva Sans"/>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Anual</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Recadastrar </a:t>
                      </a:r>
                      <a:endParaRPr lang="en-US" sz="1100"/>
                    </a:p>
                    <a:p>
                      <a:pPr marL="0" lvl="0" indent="0" algn="ctr">
                        <a:lnSpc>
                          <a:spcPts val="2240"/>
                        </a:lnSpc>
                        <a:spcBef>
                          <a:spcPct val="0"/>
                        </a:spcBef>
                      </a:pPr>
                      <a:r>
                        <a:rPr lang="en-US" sz="1600" u="none" strike="noStrike">
                          <a:solidFill>
                            <a:srgbClr val="000000"/>
                          </a:solidFill>
                          <a:latin typeface="Canva Sans"/>
                          <a:ea typeface="Canva Sans"/>
                          <a:cs typeface="Canva Sans"/>
                          <a:sym typeface="Canva Sans"/>
                        </a:rPr>
                        <a:t>80% dos </a:t>
                      </a:r>
                    </a:p>
                    <a:p>
                      <a:pPr marL="0" lvl="0" indent="0" algn="ctr">
                        <a:lnSpc>
                          <a:spcPts val="2240"/>
                        </a:lnSpc>
                        <a:spcBef>
                          <a:spcPct val="0"/>
                        </a:spcBef>
                      </a:pPr>
                      <a:r>
                        <a:rPr lang="en-US" sz="1600" u="none" strike="noStrike">
                          <a:solidFill>
                            <a:srgbClr val="000000"/>
                          </a:solidFill>
                          <a:latin typeface="Canva Sans"/>
                          <a:ea typeface="Canva Sans"/>
                          <a:cs typeface="Canva Sans"/>
                          <a:sym typeface="Canva Sans"/>
                        </a:rPr>
                        <a:t>servidores </a:t>
                      </a:r>
                    </a:p>
                    <a:p>
                      <a:pPr marL="0" lvl="0" indent="0" algn="ctr">
                        <a:lnSpc>
                          <a:spcPts val="2240"/>
                        </a:lnSpc>
                        <a:spcBef>
                          <a:spcPct val="0"/>
                        </a:spcBef>
                      </a:pPr>
                      <a:r>
                        <a:rPr lang="en-US" sz="1600" u="none" strike="noStrike">
                          <a:solidFill>
                            <a:srgbClr val="000000"/>
                          </a:solidFill>
                          <a:latin typeface="Canva Sans"/>
                          <a:ea typeface="Canva Sans"/>
                          <a:cs typeface="Canva Sans"/>
                          <a:sym typeface="Canva Sans"/>
                        </a:rPr>
                        <a:t>ativos do RPPS </a:t>
                      </a:r>
                    </a:p>
                    <a:p>
                      <a:pPr marL="0" lvl="0" indent="0" algn="ctr">
                        <a:lnSpc>
                          <a:spcPts val="2240"/>
                        </a:lnSpc>
                        <a:spcBef>
                          <a:spcPct val="0"/>
                        </a:spcBef>
                      </a:pPr>
                      <a:endParaRPr lang="en-US" sz="1600" u="none" strike="noStrike">
                        <a:solidFill>
                          <a:srgbClr val="000000"/>
                        </a:solidFill>
                        <a:latin typeface="Canva Sans"/>
                        <a:ea typeface="Canva Sans"/>
                        <a:cs typeface="Canva Sans"/>
                        <a:sym typeface="Canva Sans"/>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Relatório Censo / Recenseamento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40"/>
                        </a:lnSpc>
                        <a:defRPr/>
                      </a:pPr>
                      <a:r>
                        <a:rPr lang="en-US" sz="1600" dirty="0" err="1">
                          <a:solidFill>
                            <a:srgbClr val="000000"/>
                          </a:solidFill>
                          <a:highlight>
                            <a:srgbClr val="FFFF00"/>
                          </a:highlight>
                          <a:latin typeface="Canva Sans"/>
                          <a:ea typeface="Canva Sans"/>
                          <a:cs typeface="Canva Sans"/>
                          <a:sym typeface="Canva Sans"/>
                        </a:rPr>
                        <a:t>Área</a:t>
                      </a:r>
                      <a:r>
                        <a:rPr lang="en-US" sz="1600" dirty="0">
                          <a:solidFill>
                            <a:srgbClr val="000000"/>
                          </a:solidFill>
                          <a:highlight>
                            <a:srgbClr val="FFFF00"/>
                          </a:highlight>
                          <a:latin typeface="Canva Sans"/>
                          <a:ea typeface="Canva Sans"/>
                          <a:cs typeface="Canva Sans"/>
                          <a:sym typeface="Canva Sans"/>
                        </a:rPr>
                        <a:t> do </a:t>
                      </a:r>
                      <a:r>
                        <a:rPr lang="en-US" sz="1600" dirty="0" err="1">
                          <a:solidFill>
                            <a:srgbClr val="000000"/>
                          </a:solidFill>
                          <a:highlight>
                            <a:srgbClr val="FFFF00"/>
                          </a:highlight>
                          <a:latin typeface="Canva Sans"/>
                          <a:ea typeface="Canva Sans"/>
                          <a:cs typeface="Canva Sans"/>
                          <a:sym typeface="Canva Sans"/>
                        </a:rPr>
                        <a:t>Responsável</a:t>
                      </a:r>
                      <a:endParaRPr lang="en-US" sz="1100" dirty="0">
                        <a:highlight>
                          <a:srgbClr val="FFFF00"/>
                        </a:highlight>
                      </a:endParaRPr>
                    </a:p>
                    <a:p>
                      <a:pPr marL="0" lvl="0" indent="0" algn="ctr">
                        <a:lnSpc>
                          <a:spcPts val="2240"/>
                        </a:lnSpc>
                        <a:spcBef>
                          <a:spcPct val="0"/>
                        </a:spcBef>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52739">
                <a:tc vMerge="1">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Viabilizar com excelência os </a:t>
                      </a:r>
                      <a:endParaRPr lang="en-US" sz="1100"/>
                    </a:p>
                    <a:p>
                      <a:pPr marL="0" lvl="0" indent="0" algn="ctr">
                        <a:lnSpc>
                          <a:spcPts val="2240"/>
                        </a:lnSpc>
                        <a:spcBef>
                          <a:spcPct val="0"/>
                        </a:spcBef>
                      </a:pPr>
                      <a:r>
                        <a:rPr lang="en-US" sz="1600" u="none" strike="noStrike">
                          <a:solidFill>
                            <a:srgbClr val="000000"/>
                          </a:solidFill>
                          <a:latin typeface="Canva Sans"/>
                          <a:ea typeface="Canva Sans"/>
                          <a:cs typeface="Canva Sans"/>
                          <a:sym typeface="Canva Sans"/>
                        </a:rPr>
                        <a:t>direitos previdenciários aos </a:t>
                      </a:r>
                    </a:p>
                    <a:p>
                      <a:pPr marL="0" lvl="0" indent="0" algn="ctr">
                        <a:lnSpc>
                          <a:spcPts val="2240"/>
                        </a:lnSpc>
                        <a:spcBef>
                          <a:spcPct val="0"/>
                        </a:spcBef>
                      </a:pPr>
                      <a:r>
                        <a:rPr lang="en-US" sz="1600" u="none" strike="noStrike">
                          <a:solidFill>
                            <a:srgbClr val="000000"/>
                          </a:solidFill>
                          <a:latin typeface="Canva Sans"/>
                          <a:ea typeface="Canva Sans"/>
                          <a:cs typeface="Canva Sans"/>
                          <a:sym typeface="Canva Sans"/>
                        </a:rPr>
                        <a:t>segurados e beneficiários. </a:t>
                      </a:r>
                    </a:p>
                    <a:p>
                      <a:pPr marL="0" lvl="0" indent="0" algn="ctr">
                        <a:lnSpc>
                          <a:spcPts val="2240"/>
                        </a:lnSpc>
                        <a:spcBef>
                          <a:spcPct val="0"/>
                        </a:spcBef>
                      </a:pPr>
                      <a:endParaRPr lang="en-US" sz="1600" u="none" strike="noStrike">
                        <a:solidFill>
                          <a:srgbClr val="000000"/>
                        </a:solidFill>
                        <a:latin typeface="Canva Sans"/>
                        <a:ea typeface="Canva Sans"/>
                        <a:cs typeface="Canva Sans"/>
                        <a:sym typeface="Canva Sans"/>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Cadastrar/atualizar os dados cadastrais de 80% os aposentados, pensionistas e ativos vinculados ao RPPS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Alcançar o máximo de aposentados/pensionistas e ativos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a:solidFill>
                            <a:srgbClr val="000000"/>
                          </a:solidFill>
                          <a:latin typeface="Canva Sans"/>
                          <a:ea typeface="Canva Sans"/>
                          <a:cs typeface="Canva Sans"/>
                          <a:sym typeface="Canva Sans"/>
                        </a:rPr>
                        <a:t>Anual</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r>
                        <a:rPr lang="en-US" sz="1599">
                          <a:solidFill>
                            <a:srgbClr val="000000"/>
                          </a:solidFill>
                          <a:latin typeface="Canva Sans"/>
                          <a:ea typeface="Canva Sans"/>
                          <a:cs typeface="Canva Sans"/>
                          <a:sym typeface="Canva Sans"/>
                        </a:rPr>
                        <a:t>Recadastrar </a:t>
                      </a:r>
                      <a:endParaRPr lang="en-US" sz="1100"/>
                    </a:p>
                    <a:p>
                      <a:pPr algn="ctr">
                        <a:lnSpc>
                          <a:spcPts val="2239"/>
                        </a:lnSpc>
                      </a:pPr>
                      <a:r>
                        <a:rPr lang="en-US" sz="1599">
                          <a:solidFill>
                            <a:srgbClr val="000000"/>
                          </a:solidFill>
                          <a:latin typeface="Canva Sans"/>
                          <a:ea typeface="Canva Sans"/>
                          <a:cs typeface="Canva Sans"/>
                          <a:sym typeface="Canva Sans"/>
                        </a:rPr>
                        <a:t>80% dos </a:t>
                      </a:r>
                    </a:p>
                    <a:p>
                      <a:pPr algn="ctr">
                        <a:lnSpc>
                          <a:spcPts val="2239"/>
                        </a:lnSpc>
                      </a:pPr>
                      <a:r>
                        <a:rPr lang="en-US" sz="1599">
                          <a:solidFill>
                            <a:srgbClr val="000000"/>
                          </a:solidFill>
                          <a:latin typeface="Canva Sans"/>
                          <a:ea typeface="Canva Sans"/>
                          <a:cs typeface="Canva Sans"/>
                          <a:sym typeface="Canva Sans"/>
                        </a:rPr>
                        <a:t>Aposentados e pensionistas do RPPS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r>
                        <a:rPr lang="en-US" sz="1599" u="none" strike="noStrike">
                          <a:solidFill>
                            <a:srgbClr val="000000"/>
                          </a:solidFill>
                          <a:latin typeface="Canva Sans"/>
                          <a:ea typeface="Canva Sans"/>
                          <a:cs typeface="Canva Sans"/>
                          <a:sym typeface="Canva Sans"/>
                        </a:rPr>
                        <a:t>Relatório Censo / Recenseamento</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r>
                        <a:rPr lang="en-US" sz="1599" dirty="0" err="1">
                          <a:solidFill>
                            <a:srgbClr val="000000"/>
                          </a:solidFill>
                          <a:highlight>
                            <a:srgbClr val="FFFF00"/>
                          </a:highlight>
                          <a:latin typeface="Canva Sans"/>
                          <a:ea typeface="Canva Sans"/>
                          <a:cs typeface="Canva Sans"/>
                          <a:sym typeface="Canva Sans"/>
                        </a:rPr>
                        <a:t>Área</a:t>
                      </a:r>
                      <a:r>
                        <a:rPr lang="en-US" sz="1599" dirty="0">
                          <a:solidFill>
                            <a:srgbClr val="000000"/>
                          </a:solidFill>
                          <a:highlight>
                            <a:srgbClr val="FFFF00"/>
                          </a:highlight>
                          <a:latin typeface="Canva Sans"/>
                          <a:ea typeface="Canva Sans"/>
                          <a:cs typeface="Canva Sans"/>
                          <a:sym typeface="Canva Sans"/>
                        </a:rPr>
                        <a:t> do </a:t>
                      </a:r>
                      <a:r>
                        <a:rPr lang="en-US" sz="1599" dirty="0" err="1">
                          <a:solidFill>
                            <a:srgbClr val="000000"/>
                          </a:solidFill>
                          <a:highlight>
                            <a:srgbClr val="FFFF00"/>
                          </a:highlight>
                          <a:latin typeface="Canva Sans"/>
                          <a:ea typeface="Canva Sans"/>
                          <a:cs typeface="Canva Sans"/>
                          <a:sym typeface="Canva Sans"/>
                        </a:rPr>
                        <a:t>Responsável</a:t>
                      </a:r>
                      <a:endParaRPr lang="en-US" sz="1100" dirty="0">
                        <a:highlight>
                          <a:srgbClr val="FFFF00"/>
                        </a:highlight>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18536">
                <a:tc vMerge="1">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Viabilizar com excelência os </a:t>
                      </a:r>
                      <a:endParaRPr lang="en-US" sz="1100"/>
                    </a:p>
                    <a:p>
                      <a:pPr marL="0" lvl="0" indent="0" algn="ctr">
                        <a:lnSpc>
                          <a:spcPts val="2240"/>
                        </a:lnSpc>
                        <a:spcBef>
                          <a:spcPct val="0"/>
                        </a:spcBef>
                      </a:pPr>
                      <a:r>
                        <a:rPr lang="en-US" sz="1600" u="none" strike="noStrike">
                          <a:solidFill>
                            <a:srgbClr val="000000"/>
                          </a:solidFill>
                          <a:latin typeface="Canva Sans"/>
                          <a:ea typeface="Canva Sans"/>
                          <a:cs typeface="Canva Sans"/>
                          <a:sym typeface="Canva Sans"/>
                        </a:rPr>
                        <a:t>direitos previdenciários aos </a:t>
                      </a:r>
                    </a:p>
                    <a:p>
                      <a:pPr marL="0" lvl="0" indent="0" algn="ctr">
                        <a:lnSpc>
                          <a:spcPts val="2240"/>
                        </a:lnSpc>
                        <a:spcBef>
                          <a:spcPct val="0"/>
                        </a:spcBef>
                      </a:pPr>
                      <a:r>
                        <a:rPr lang="en-US" sz="1600" u="none" strike="noStrike">
                          <a:solidFill>
                            <a:srgbClr val="000000"/>
                          </a:solidFill>
                          <a:latin typeface="Canva Sans"/>
                          <a:ea typeface="Canva Sans"/>
                          <a:cs typeface="Canva Sans"/>
                          <a:sym typeface="Canva Sans"/>
                        </a:rPr>
                        <a:t>segurados e beneficiários. </a:t>
                      </a:r>
                    </a:p>
                    <a:p>
                      <a:pPr marL="0" lvl="0" indent="0" algn="ctr">
                        <a:lnSpc>
                          <a:spcPts val="2240"/>
                        </a:lnSpc>
                        <a:spcBef>
                          <a:spcPct val="0"/>
                        </a:spcBef>
                      </a:pPr>
                      <a:endParaRPr lang="en-US" sz="1600" u="none" strike="noStrike">
                        <a:solidFill>
                          <a:srgbClr val="000000"/>
                        </a:solidFill>
                        <a:latin typeface="Canva Sans"/>
                        <a:ea typeface="Canva Sans"/>
                        <a:cs typeface="Canva Sans"/>
                        <a:sym typeface="Canva Sans"/>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Promover análise crítica e tática para alocação dos recursos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Relatórios Mensais de Investimentos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a:solidFill>
                            <a:srgbClr val="000000"/>
                          </a:solidFill>
                          <a:latin typeface="Canva Sans"/>
                          <a:ea typeface="Canva Sans"/>
                          <a:cs typeface="Canva Sans"/>
                          <a:sym typeface="Canva Sans"/>
                        </a:rPr>
                        <a:t>Mensal / Anual</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r>
                        <a:rPr lang="en-US" sz="1599" u="none" strike="noStrike">
                          <a:solidFill>
                            <a:srgbClr val="000000"/>
                          </a:solidFill>
                          <a:latin typeface="Canva Sans"/>
                          <a:ea typeface="Canva Sans"/>
                          <a:cs typeface="Canva Sans"/>
                          <a:sym typeface="Canva Sans"/>
                        </a:rPr>
                        <a:t>Relatório Anual de Investimento</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r>
                        <a:rPr lang="en-US" sz="1599">
                          <a:solidFill>
                            <a:srgbClr val="000000"/>
                          </a:solidFill>
                          <a:latin typeface="Canva Sans"/>
                          <a:ea typeface="Canva Sans"/>
                          <a:cs typeface="Canva Sans"/>
                          <a:sym typeface="Canva Sans"/>
                        </a:rPr>
                        <a:t>Relatórios de Investimentos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r>
                        <a:rPr lang="en-US" sz="1599" dirty="0" err="1">
                          <a:solidFill>
                            <a:srgbClr val="000000"/>
                          </a:solidFill>
                          <a:highlight>
                            <a:srgbClr val="FFFF00"/>
                          </a:highlight>
                          <a:latin typeface="Canva Sans"/>
                          <a:ea typeface="Canva Sans"/>
                          <a:cs typeface="Canva Sans"/>
                          <a:sym typeface="Canva Sans"/>
                        </a:rPr>
                        <a:t>Área</a:t>
                      </a:r>
                      <a:r>
                        <a:rPr lang="en-US" sz="1599" dirty="0">
                          <a:solidFill>
                            <a:srgbClr val="000000"/>
                          </a:solidFill>
                          <a:highlight>
                            <a:srgbClr val="FFFF00"/>
                          </a:highlight>
                          <a:latin typeface="Canva Sans"/>
                          <a:ea typeface="Canva Sans"/>
                          <a:cs typeface="Canva Sans"/>
                          <a:sym typeface="Canva Sans"/>
                        </a:rPr>
                        <a:t> do </a:t>
                      </a:r>
                      <a:r>
                        <a:rPr lang="en-US" sz="1599" dirty="0" err="1">
                          <a:solidFill>
                            <a:srgbClr val="000000"/>
                          </a:solidFill>
                          <a:highlight>
                            <a:srgbClr val="FFFF00"/>
                          </a:highlight>
                          <a:latin typeface="Canva Sans"/>
                          <a:ea typeface="Canva Sans"/>
                          <a:cs typeface="Canva Sans"/>
                          <a:sym typeface="Canva Sans"/>
                        </a:rPr>
                        <a:t>Responsável</a:t>
                      </a:r>
                      <a:endParaRPr lang="en-US" sz="1100" dirty="0">
                        <a:highlight>
                          <a:srgbClr val="FFFF00"/>
                        </a:highlight>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27326">
                <a:tc vMerge="1">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Viabilizar com excelência os </a:t>
                      </a:r>
                      <a:endParaRPr lang="en-US" sz="1100"/>
                    </a:p>
                    <a:p>
                      <a:pPr marL="0" lvl="0" indent="0" algn="ctr">
                        <a:lnSpc>
                          <a:spcPts val="2240"/>
                        </a:lnSpc>
                        <a:spcBef>
                          <a:spcPct val="0"/>
                        </a:spcBef>
                      </a:pPr>
                      <a:r>
                        <a:rPr lang="en-US" sz="1600" u="none" strike="noStrike">
                          <a:solidFill>
                            <a:srgbClr val="000000"/>
                          </a:solidFill>
                          <a:latin typeface="Canva Sans"/>
                          <a:ea typeface="Canva Sans"/>
                          <a:cs typeface="Canva Sans"/>
                          <a:sym typeface="Canva Sans"/>
                        </a:rPr>
                        <a:t>direitos previdenciários aos </a:t>
                      </a:r>
                    </a:p>
                    <a:p>
                      <a:pPr marL="0" lvl="0" indent="0" algn="ctr">
                        <a:lnSpc>
                          <a:spcPts val="2240"/>
                        </a:lnSpc>
                        <a:spcBef>
                          <a:spcPct val="0"/>
                        </a:spcBef>
                      </a:pPr>
                      <a:r>
                        <a:rPr lang="en-US" sz="1600" u="none" strike="noStrike">
                          <a:solidFill>
                            <a:srgbClr val="000000"/>
                          </a:solidFill>
                          <a:latin typeface="Canva Sans"/>
                          <a:ea typeface="Canva Sans"/>
                          <a:cs typeface="Canva Sans"/>
                          <a:sym typeface="Canva Sans"/>
                        </a:rPr>
                        <a:t>segurados e beneficiários. </a:t>
                      </a:r>
                    </a:p>
                    <a:p>
                      <a:pPr marL="0" lvl="0" indent="0" algn="ctr">
                        <a:lnSpc>
                          <a:spcPts val="2240"/>
                        </a:lnSpc>
                        <a:spcBef>
                          <a:spcPct val="0"/>
                        </a:spcBef>
                      </a:pPr>
                      <a:endParaRPr lang="en-US" sz="1600" u="none" strike="noStrike">
                        <a:solidFill>
                          <a:srgbClr val="000000"/>
                        </a:solidFill>
                        <a:latin typeface="Canva Sans"/>
                        <a:ea typeface="Canva Sans"/>
                        <a:cs typeface="Canva Sans"/>
                        <a:sym typeface="Canva Sans"/>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Folha de Pagamento de Segurados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Soma total da folha de pagamento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a:solidFill>
                            <a:srgbClr val="000000"/>
                          </a:solidFill>
                          <a:latin typeface="Canva Sans"/>
                          <a:ea typeface="Canva Sans"/>
                          <a:cs typeface="Canva Sans"/>
                          <a:sym typeface="Canva Sans"/>
                        </a:rPr>
                        <a:t>Mensal / Anual</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r>
                        <a:rPr lang="en-US" sz="1599" u="none" strike="noStrike">
                          <a:solidFill>
                            <a:srgbClr val="000000"/>
                          </a:solidFill>
                          <a:latin typeface="Canva Sans"/>
                          <a:ea typeface="Canva Sans"/>
                          <a:cs typeface="Canva Sans"/>
                          <a:sym typeface="Canva Sans"/>
                        </a:rPr>
                        <a:t>Projetado pela LOA</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r>
                        <a:rPr lang="en-US" sz="1599">
                          <a:solidFill>
                            <a:srgbClr val="000000"/>
                          </a:solidFill>
                          <a:latin typeface="Canva Sans"/>
                          <a:ea typeface="Canva Sans"/>
                          <a:cs typeface="Canva Sans"/>
                          <a:sym typeface="Canva Sans"/>
                        </a:rPr>
                        <a:t>Avaliação Atuarial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r>
                        <a:rPr lang="en-US" sz="1599" dirty="0" err="1">
                          <a:solidFill>
                            <a:srgbClr val="000000"/>
                          </a:solidFill>
                          <a:highlight>
                            <a:srgbClr val="FFFF00"/>
                          </a:highlight>
                          <a:latin typeface="Canva Sans"/>
                          <a:ea typeface="Canva Sans"/>
                          <a:cs typeface="Canva Sans"/>
                          <a:sym typeface="Canva Sans"/>
                        </a:rPr>
                        <a:t>Área</a:t>
                      </a:r>
                      <a:r>
                        <a:rPr lang="en-US" sz="1599" dirty="0">
                          <a:solidFill>
                            <a:srgbClr val="000000"/>
                          </a:solidFill>
                          <a:highlight>
                            <a:srgbClr val="FFFF00"/>
                          </a:highlight>
                          <a:latin typeface="Canva Sans"/>
                          <a:ea typeface="Canva Sans"/>
                          <a:cs typeface="Canva Sans"/>
                          <a:sym typeface="Canva Sans"/>
                        </a:rPr>
                        <a:t> do </a:t>
                      </a:r>
                      <a:r>
                        <a:rPr lang="en-US" sz="1599" dirty="0" err="1">
                          <a:solidFill>
                            <a:srgbClr val="000000"/>
                          </a:solidFill>
                          <a:highlight>
                            <a:srgbClr val="FFFF00"/>
                          </a:highlight>
                          <a:latin typeface="Canva Sans"/>
                          <a:ea typeface="Canva Sans"/>
                          <a:cs typeface="Canva Sans"/>
                          <a:sym typeface="Canva Sans"/>
                        </a:rPr>
                        <a:t>Responsável</a:t>
                      </a:r>
                      <a:endParaRPr lang="en-US" sz="1100" dirty="0">
                        <a:highlight>
                          <a:srgbClr val="FFFF00"/>
                        </a:highlight>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pSp>
        <p:nvGrpSpPr>
          <p:cNvPr id="3" name="Group 3"/>
          <p:cNvGrpSpPr/>
          <p:nvPr/>
        </p:nvGrpSpPr>
        <p:grpSpPr>
          <a:xfrm>
            <a:off x="-461095" y="349898"/>
            <a:ext cx="18245552" cy="1492762"/>
            <a:chOff x="0" y="0"/>
            <a:chExt cx="4680209" cy="382912"/>
          </a:xfrm>
        </p:grpSpPr>
        <p:sp>
          <p:nvSpPr>
            <p:cNvPr id="4" name="Freeform 4"/>
            <p:cNvSpPr/>
            <p:nvPr/>
          </p:nvSpPr>
          <p:spPr>
            <a:xfrm>
              <a:off x="0" y="0"/>
              <a:ext cx="4680209" cy="382912"/>
            </a:xfrm>
            <a:custGeom>
              <a:avLst/>
              <a:gdLst/>
              <a:ahLst/>
              <a:cxnLst/>
              <a:rect l="l" t="t" r="r" b="b"/>
              <a:pathLst>
                <a:path w="4680209" h="382912">
                  <a:moveTo>
                    <a:pt x="14003" y="0"/>
                  </a:moveTo>
                  <a:lnTo>
                    <a:pt x="4666206" y="0"/>
                  </a:lnTo>
                  <a:cubicBezTo>
                    <a:pt x="4673940" y="0"/>
                    <a:pt x="4680209" y="6269"/>
                    <a:pt x="4680209" y="14003"/>
                  </a:cubicBezTo>
                  <a:lnTo>
                    <a:pt x="4680209" y="368909"/>
                  </a:lnTo>
                  <a:cubicBezTo>
                    <a:pt x="4680209" y="372623"/>
                    <a:pt x="4678734" y="376185"/>
                    <a:pt x="4676108" y="378811"/>
                  </a:cubicBezTo>
                  <a:cubicBezTo>
                    <a:pt x="4673482" y="381437"/>
                    <a:pt x="4669920" y="382912"/>
                    <a:pt x="4666206" y="382912"/>
                  </a:cubicBezTo>
                  <a:lnTo>
                    <a:pt x="14003" y="382912"/>
                  </a:lnTo>
                  <a:cubicBezTo>
                    <a:pt x="10289" y="382912"/>
                    <a:pt x="6727" y="381437"/>
                    <a:pt x="4101" y="378811"/>
                  </a:cubicBezTo>
                  <a:cubicBezTo>
                    <a:pt x="1475" y="376185"/>
                    <a:pt x="0" y="372623"/>
                    <a:pt x="0" y="368909"/>
                  </a:cubicBezTo>
                  <a:lnTo>
                    <a:pt x="0" y="14003"/>
                  </a:lnTo>
                  <a:cubicBezTo>
                    <a:pt x="0" y="10289"/>
                    <a:pt x="1475" y="6727"/>
                    <a:pt x="4101" y="4101"/>
                  </a:cubicBezTo>
                  <a:cubicBezTo>
                    <a:pt x="6727" y="1475"/>
                    <a:pt x="10289" y="0"/>
                    <a:pt x="14003" y="0"/>
                  </a:cubicBezTo>
                  <a:close/>
                </a:path>
              </a:pathLst>
            </a:custGeom>
            <a:solidFill>
              <a:srgbClr val="000000">
                <a:alpha val="0"/>
              </a:srgbClr>
            </a:solidFill>
            <a:ln w="76200" cap="rnd">
              <a:solidFill>
                <a:srgbClr val="000000"/>
              </a:solidFill>
              <a:prstDash val="solid"/>
              <a:round/>
            </a:ln>
          </p:spPr>
          <p:txBody>
            <a:bodyPr/>
            <a:lstStyle/>
            <a:p>
              <a:endParaRPr lang="en-US"/>
            </a:p>
          </p:txBody>
        </p:sp>
        <p:sp>
          <p:nvSpPr>
            <p:cNvPr id="5" name="TextBox 5"/>
            <p:cNvSpPr txBox="1"/>
            <p:nvPr/>
          </p:nvSpPr>
          <p:spPr>
            <a:xfrm>
              <a:off x="0" y="-38100"/>
              <a:ext cx="4680209" cy="421012"/>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028700" y="387317"/>
            <a:ext cx="6916115" cy="1063691"/>
          </a:xfrm>
          <a:prstGeom prst="rect">
            <a:avLst/>
          </a:prstGeom>
        </p:spPr>
        <p:txBody>
          <a:bodyPr lIns="0" tIns="0" rIns="0" bIns="0" rtlCol="0" anchor="t">
            <a:spAutoFit/>
          </a:bodyPr>
          <a:lstStyle/>
          <a:p>
            <a:pPr marL="0" lvl="0" indent="0" algn="ctr">
              <a:lnSpc>
                <a:spcPts val="7811"/>
              </a:lnSpc>
              <a:spcBef>
                <a:spcPct val="0"/>
              </a:spcBef>
            </a:pPr>
            <a:r>
              <a:rPr lang="en-US" sz="5579" b="1">
                <a:solidFill>
                  <a:srgbClr val="000000"/>
                </a:solidFill>
                <a:latin typeface="Futura Bold"/>
                <a:ea typeface="Futura Bold"/>
                <a:cs typeface="Futura Bold"/>
                <a:sym typeface="Futura Bold"/>
              </a:rPr>
              <a:t>Objetivos Estratégicos </a:t>
            </a:r>
          </a:p>
        </p:txBody>
      </p:sp>
      <p:sp>
        <p:nvSpPr>
          <p:cNvPr id="7" name="TextBox 7"/>
          <p:cNvSpPr txBox="1"/>
          <p:nvPr/>
        </p:nvSpPr>
        <p:spPr>
          <a:xfrm>
            <a:off x="8801482" y="521967"/>
            <a:ext cx="8457818" cy="1110523"/>
          </a:xfrm>
          <a:prstGeom prst="rect">
            <a:avLst/>
          </a:prstGeom>
        </p:spPr>
        <p:txBody>
          <a:bodyPr lIns="0" tIns="0" rIns="0" bIns="0" rtlCol="0" anchor="t">
            <a:spAutoFit/>
          </a:bodyPr>
          <a:lstStyle/>
          <a:p>
            <a:pPr marL="0" lvl="0" indent="0" algn="just">
              <a:lnSpc>
                <a:spcPts val="2983"/>
              </a:lnSpc>
              <a:spcBef>
                <a:spcPct val="0"/>
              </a:spcBef>
            </a:pPr>
            <a:r>
              <a:rPr lang="en-US" sz="2130" b="1" i="1">
                <a:solidFill>
                  <a:srgbClr val="272366"/>
                </a:solidFill>
                <a:latin typeface="Arsenal Bold Italics"/>
                <a:ea typeface="Arsenal Bold Italics"/>
                <a:cs typeface="Arsenal Bold Italics"/>
                <a:sym typeface="Arsenal Bold Italics"/>
              </a:rPr>
              <a:t>São resultados futuros que se pretende atingir. São alvos que se pretende alcançar dentro de um certo espaço de tempo, aplicando determinados recursos disponíveis ou possíveis.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2322227076"/>
              </p:ext>
            </p:extLst>
          </p:nvPr>
        </p:nvGraphicFramePr>
        <p:xfrm>
          <a:off x="1196506" y="2291631"/>
          <a:ext cx="16013083" cy="6906537"/>
        </p:xfrm>
        <a:graphic>
          <a:graphicData uri="http://schemas.openxmlformats.org/drawingml/2006/table">
            <a:tbl>
              <a:tblPr/>
              <a:tblGrid>
                <a:gridCol w="2088833">
                  <a:extLst>
                    <a:ext uri="{9D8B030D-6E8A-4147-A177-3AD203B41FA5}">
                      <a16:colId xmlns:a16="http://schemas.microsoft.com/office/drawing/2014/main" val="20000"/>
                    </a:ext>
                  </a:extLst>
                </a:gridCol>
                <a:gridCol w="2962990">
                  <a:extLst>
                    <a:ext uri="{9D8B030D-6E8A-4147-A177-3AD203B41FA5}">
                      <a16:colId xmlns:a16="http://schemas.microsoft.com/office/drawing/2014/main" val="20001"/>
                    </a:ext>
                  </a:extLst>
                </a:gridCol>
                <a:gridCol w="2424794">
                  <a:extLst>
                    <a:ext uri="{9D8B030D-6E8A-4147-A177-3AD203B41FA5}">
                      <a16:colId xmlns:a16="http://schemas.microsoft.com/office/drawing/2014/main" val="20002"/>
                    </a:ext>
                  </a:extLst>
                </a:gridCol>
                <a:gridCol w="1758256">
                  <a:extLst>
                    <a:ext uri="{9D8B030D-6E8A-4147-A177-3AD203B41FA5}">
                      <a16:colId xmlns:a16="http://schemas.microsoft.com/office/drawing/2014/main" val="20003"/>
                    </a:ext>
                  </a:extLst>
                </a:gridCol>
                <a:gridCol w="2482778">
                  <a:extLst>
                    <a:ext uri="{9D8B030D-6E8A-4147-A177-3AD203B41FA5}">
                      <a16:colId xmlns:a16="http://schemas.microsoft.com/office/drawing/2014/main" val="20004"/>
                    </a:ext>
                  </a:extLst>
                </a:gridCol>
                <a:gridCol w="2250482">
                  <a:extLst>
                    <a:ext uri="{9D8B030D-6E8A-4147-A177-3AD203B41FA5}">
                      <a16:colId xmlns:a16="http://schemas.microsoft.com/office/drawing/2014/main" val="20005"/>
                    </a:ext>
                  </a:extLst>
                </a:gridCol>
                <a:gridCol w="2044950">
                  <a:extLst>
                    <a:ext uri="{9D8B030D-6E8A-4147-A177-3AD203B41FA5}">
                      <a16:colId xmlns:a16="http://schemas.microsoft.com/office/drawing/2014/main" val="20006"/>
                    </a:ext>
                  </a:extLst>
                </a:gridCol>
              </a:tblGrid>
              <a:tr h="1350475">
                <a:tc>
                  <a:txBody>
                    <a:bodyPr/>
                    <a:lstStyle/>
                    <a:p>
                      <a:pPr marL="0" lvl="0" indent="0" algn="ctr">
                        <a:lnSpc>
                          <a:spcPts val="2380"/>
                        </a:lnSpc>
                        <a:spcBef>
                          <a:spcPct val="0"/>
                        </a:spcBef>
                        <a:defRPr/>
                      </a:pPr>
                      <a:r>
                        <a:rPr lang="en-US" sz="1700" b="1" u="none" strike="noStrike">
                          <a:solidFill>
                            <a:srgbClr val="FFFFFF"/>
                          </a:solidFill>
                          <a:latin typeface="Canva Sans Bold"/>
                          <a:ea typeface="Canva Sans Bold"/>
                          <a:cs typeface="Canva Sans Bold"/>
                          <a:sym typeface="Canva Sans Bold"/>
                        </a:rPr>
                        <a:t>Objetivo Organizacional</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0B2160"/>
                    </a:solidFill>
                  </a:tcPr>
                </a:tc>
                <a:tc>
                  <a:txBody>
                    <a:bodyPr/>
                    <a:lstStyle/>
                    <a:p>
                      <a:pPr marL="0" lvl="0" indent="0" algn="ctr">
                        <a:lnSpc>
                          <a:spcPts val="2380"/>
                        </a:lnSpc>
                        <a:spcBef>
                          <a:spcPct val="0"/>
                        </a:spcBef>
                        <a:defRPr/>
                      </a:pPr>
                      <a:r>
                        <a:rPr lang="en-US" sz="1700" b="1" u="none" strike="noStrike">
                          <a:solidFill>
                            <a:srgbClr val="FFFFFF"/>
                          </a:solidFill>
                          <a:latin typeface="Canva Sans Bold"/>
                          <a:ea typeface="Canva Sans Bold"/>
                          <a:cs typeface="Canva Sans Bold"/>
                          <a:sym typeface="Canva Sans Bold"/>
                        </a:rPr>
                        <a:t>Ação</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0B2160"/>
                    </a:solidFill>
                  </a:tcPr>
                </a:tc>
                <a:tc>
                  <a:txBody>
                    <a:bodyPr/>
                    <a:lstStyle/>
                    <a:p>
                      <a:pPr marL="0" lvl="0" indent="0" algn="ctr">
                        <a:lnSpc>
                          <a:spcPts val="2380"/>
                        </a:lnSpc>
                        <a:spcBef>
                          <a:spcPct val="0"/>
                        </a:spcBef>
                        <a:defRPr/>
                      </a:pPr>
                      <a:r>
                        <a:rPr lang="en-US" sz="1700" b="1" u="none" strike="noStrike">
                          <a:solidFill>
                            <a:srgbClr val="FFFFFF"/>
                          </a:solidFill>
                          <a:latin typeface="Canva Sans Bold"/>
                          <a:ea typeface="Canva Sans Bold"/>
                          <a:cs typeface="Canva Sans Bold"/>
                          <a:sym typeface="Canva Sans Bold"/>
                        </a:rPr>
                        <a:t>Indicador</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0B2160"/>
                    </a:solidFill>
                  </a:tcPr>
                </a:tc>
                <a:tc>
                  <a:txBody>
                    <a:bodyPr/>
                    <a:lstStyle/>
                    <a:p>
                      <a:pPr marL="0" lvl="0" indent="0" algn="ctr">
                        <a:lnSpc>
                          <a:spcPts val="2380"/>
                        </a:lnSpc>
                        <a:spcBef>
                          <a:spcPct val="0"/>
                        </a:spcBef>
                        <a:defRPr/>
                      </a:pPr>
                      <a:r>
                        <a:rPr lang="en-US" sz="1700" b="1" u="none" strike="noStrike">
                          <a:solidFill>
                            <a:srgbClr val="FFFFFF"/>
                          </a:solidFill>
                          <a:latin typeface="Canva Sans Bold"/>
                          <a:ea typeface="Canva Sans Bold"/>
                          <a:cs typeface="Canva Sans Bold"/>
                          <a:sym typeface="Canva Sans Bold"/>
                        </a:rPr>
                        <a:t>Frequência da Mensuração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0B2160"/>
                    </a:solidFill>
                  </a:tcPr>
                </a:tc>
                <a:tc>
                  <a:txBody>
                    <a:bodyPr/>
                    <a:lstStyle/>
                    <a:p>
                      <a:pPr marL="0" lvl="0" indent="0" algn="ctr">
                        <a:lnSpc>
                          <a:spcPts val="2380"/>
                        </a:lnSpc>
                        <a:spcBef>
                          <a:spcPct val="0"/>
                        </a:spcBef>
                        <a:defRPr/>
                      </a:pPr>
                      <a:r>
                        <a:rPr lang="en-US" sz="1700" b="1" u="none" strike="noStrike">
                          <a:solidFill>
                            <a:srgbClr val="FFFFFF"/>
                          </a:solidFill>
                          <a:latin typeface="Canva Sans Bold"/>
                          <a:ea typeface="Canva Sans Bold"/>
                          <a:cs typeface="Canva Sans Bold"/>
                          <a:sym typeface="Canva Sans Bold"/>
                        </a:rPr>
                        <a:t>Meta do Indicador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0B2160"/>
                    </a:solidFill>
                  </a:tcPr>
                </a:tc>
                <a:tc>
                  <a:txBody>
                    <a:bodyPr/>
                    <a:lstStyle/>
                    <a:p>
                      <a:pPr marL="0" lvl="0" indent="0" algn="ctr">
                        <a:lnSpc>
                          <a:spcPts val="2380"/>
                        </a:lnSpc>
                        <a:spcBef>
                          <a:spcPct val="0"/>
                        </a:spcBef>
                        <a:defRPr/>
                      </a:pPr>
                      <a:r>
                        <a:rPr lang="en-US" sz="1700" b="1" u="none" strike="noStrike">
                          <a:solidFill>
                            <a:srgbClr val="FFFFFF"/>
                          </a:solidFill>
                          <a:latin typeface="Canva Sans Bold"/>
                          <a:ea typeface="Canva Sans Bold"/>
                          <a:cs typeface="Canva Sans Bold"/>
                          <a:sym typeface="Canva Sans Bold"/>
                        </a:rPr>
                        <a:t>Fonte Informação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0B2160"/>
                    </a:solidFill>
                  </a:tcPr>
                </a:tc>
                <a:tc>
                  <a:txBody>
                    <a:bodyPr/>
                    <a:lstStyle/>
                    <a:p>
                      <a:pPr marL="0" lvl="0" indent="0" algn="ctr">
                        <a:lnSpc>
                          <a:spcPts val="2380"/>
                        </a:lnSpc>
                        <a:spcBef>
                          <a:spcPct val="0"/>
                        </a:spcBef>
                        <a:defRPr/>
                      </a:pPr>
                      <a:r>
                        <a:rPr lang="en-US" sz="1700" b="1" u="none" strike="noStrike">
                          <a:solidFill>
                            <a:srgbClr val="FFFFFF"/>
                          </a:solidFill>
                          <a:latin typeface="Canva Sans Bold"/>
                          <a:ea typeface="Canva Sans Bold"/>
                          <a:cs typeface="Canva Sans Bold"/>
                          <a:sym typeface="Canva Sans Bold"/>
                        </a:rPr>
                        <a:t>Responsável</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0B2160"/>
                    </a:solidFill>
                  </a:tcPr>
                </a:tc>
                <a:extLst>
                  <a:ext uri="{0D108BD9-81ED-4DB2-BD59-A6C34878D82A}">
                    <a16:rowId xmlns:a16="http://schemas.microsoft.com/office/drawing/2014/main" val="10000"/>
                  </a:ext>
                </a:extLst>
              </a:tr>
              <a:tr h="1853770">
                <a:tc rowSpan="3">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Promover a melhoria da qualidade dos serviços previdenciários.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Priorizar mecanismos e processos que garantam a eficiência e celeridade dos serviços oferecidos pelo RPPS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Tempo Médio de Resposta do Fale Conosco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Mensal</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Responder em Até 7 dias Úteis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Relatório Trimestral de Ouvidoria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r>
                        <a:rPr lang="en-US" sz="1599" dirty="0" err="1">
                          <a:solidFill>
                            <a:srgbClr val="000000"/>
                          </a:solidFill>
                          <a:highlight>
                            <a:srgbClr val="FFFF00"/>
                          </a:highlight>
                          <a:latin typeface="Canva Sans"/>
                          <a:ea typeface="Canva Sans"/>
                          <a:cs typeface="Canva Sans"/>
                          <a:sym typeface="Canva Sans"/>
                        </a:rPr>
                        <a:t>Área</a:t>
                      </a:r>
                      <a:r>
                        <a:rPr lang="en-US" sz="1599" dirty="0">
                          <a:solidFill>
                            <a:srgbClr val="000000"/>
                          </a:solidFill>
                          <a:highlight>
                            <a:srgbClr val="FFFF00"/>
                          </a:highlight>
                          <a:latin typeface="Canva Sans"/>
                          <a:ea typeface="Canva Sans"/>
                          <a:cs typeface="Canva Sans"/>
                          <a:sym typeface="Canva Sans"/>
                        </a:rPr>
                        <a:t> do </a:t>
                      </a:r>
                      <a:r>
                        <a:rPr lang="en-US" sz="1599" dirty="0" err="1">
                          <a:solidFill>
                            <a:srgbClr val="000000"/>
                          </a:solidFill>
                          <a:highlight>
                            <a:srgbClr val="FFFF00"/>
                          </a:highlight>
                          <a:latin typeface="Canva Sans"/>
                          <a:ea typeface="Canva Sans"/>
                          <a:cs typeface="Canva Sans"/>
                          <a:sym typeface="Canva Sans"/>
                        </a:rPr>
                        <a:t>Responsável</a:t>
                      </a:r>
                      <a:endParaRPr lang="en-US" sz="1100" dirty="0">
                        <a:highlight>
                          <a:srgbClr val="FFFF00"/>
                        </a:highlight>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53770">
                <a:tc vMerge="1">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Promover a melhoria da qualidade dos serviços previdenciários.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Expandir e aprimorar as boas práticas de gestão implementadas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Média do percentual de satisfação atingido na pergunta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Semestral</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80% de satisfação</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Relatório Trimestral de Ouvidoria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r>
                        <a:rPr lang="en-US" sz="1599" dirty="0" err="1">
                          <a:solidFill>
                            <a:srgbClr val="000000"/>
                          </a:solidFill>
                          <a:highlight>
                            <a:srgbClr val="FFFF00"/>
                          </a:highlight>
                          <a:latin typeface="Canva Sans"/>
                          <a:ea typeface="Canva Sans"/>
                          <a:cs typeface="Canva Sans"/>
                          <a:sym typeface="Canva Sans"/>
                        </a:rPr>
                        <a:t>Área</a:t>
                      </a:r>
                      <a:r>
                        <a:rPr lang="en-US" sz="1599" dirty="0">
                          <a:solidFill>
                            <a:srgbClr val="000000"/>
                          </a:solidFill>
                          <a:highlight>
                            <a:srgbClr val="FFFF00"/>
                          </a:highlight>
                          <a:latin typeface="Canva Sans"/>
                          <a:ea typeface="Canva Sans"/>
                          <a:cs typeface="Canva Sans"/>
                          <a:sym typeface="Canva Sans"/>
                        </a:rPr>
                        <a:t> do </a:t>
                      </a:r>
                      <a:r>
                        <a:rPr lang="en-US" sz="1599" dirty="0" err="1">
                          <a:solidFill>
                            <a:srgbClr val="000000"/>
                          </a:solidFill>
                          <a:highlight>
                            <a:srgbClr val="FFFF00"/>
                          </a:highlight>
                          <a:latin typeface="Canva Sans"/>
                          <a:ea typeface="Canva Sans"/>
                          <a:cs typeface="Canva Sans"/>
                          <a:sym typeface="Canva Sans"/>
                        </a:rPr>
                        <a:t>Responsável</a:t>
                      </a:r>
                      <a:endParaRPr lang="en-US" sz="1100" dirty="0">
                        <a:highlight>
                          <a:srgbClr val="FFFF00"/>
                        </a:highlight>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48522">
                <a:tc vMerge="1">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Promover a melhoria da qualidade dos serviços previdenciários.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Garantir acesso à informação de forma transparente e eficaz, atendendo à legislação vigente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Tratativa de Reclamações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Anual com Acompanhamento Mensal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Tratar no mínimo 80% das reclamações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Matriz de Reclamação de Clientes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r>
                        <a:rPr lang="en-US" sz="1599" dirty="0" err="1">
                          <a:solidFill>
                            <a:srgbClr val="000000"/>
                          </a:solidFill>
                          <a:highlight>
                            <a:srgbClr val="FFFF00"/>
                          </a:highlight>
                          <a:latin typeface="Canva Sans"/>
                          <a:ea typeface="Canva Sans"/>
                          <a:cs typeface="Canva Sans"/>
                          <a:sym typeface="Canva Sans"/>
                        </a:rPr>
                        <a:t>Área</a:t>
                      </a:r>
                      <a:r>
                        <a:rPr lang="en-US" sz="1599" dirty="0">
                          <a:solidFill>
                            <a:srgbClr val="000000"/>
                          </a:solidFill>
                          <a:highlight>
                            <a:srgbClr val="FFFF00"/>
                          </a:highlight>
                          <a:latin typeface="Canva Sans"/>
                          <a:ea typeface="Canva Sans"/>
                          <a:cs typeface="Canva Sans"/>
                          <a:sym typeface="Canva Sans"/>
                        </a:rPr>
                        <a:t> do </a:t>
                      </a:r>
                      <a:r>
                        <a:rPr lang="en-US" sz="1599" dirty="0" err="1">
                          <a:solidFill>
                            <a:srgbClr val="000000"/>
                          </a:solidFill>
                          <a:highlight>
                            <a:srgbClr val="FFFF00"/>
                          </a:highlight>
                          <a:latin typeface="Canva Sans"/>
                          <a:ea typeface="Canva Sans"/>
                          <a:cs typeface="Canva Sans"/>
                          <a:sym typeface="Canva Sans"/>
                        </a:rPr>
                        <a:t>Responsável</a:t>
                      </a:r>
                      <a:endParaRPr lang="en-US" sz="1100" dirty="0">
                        <a:highlight>
                          <a:srgbClr val="FFFF00"/>
                        </a:highlight>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pSp>
        <p:nvGrpSpPr>
          <p:cNvPr id="3" name="Group 3"/>
          <p:cNvGrpSpPr/>
          <p:nvPr/>
        </p:nvGrpSpPr>
        <p:grpSpPr>
          <a:xfrm>
            <a:off x="-461095" y="349898"/>
            <a:ext cx="18245552" cy="1492762"/>
            <a:chOff x="0" y="0"/>
            <a:chExt cx="4680209" cy="382912"/>
          </a:xfrm>
        </p:grpSpPr>
        <p:sp>
          <p:nvSpPr>
            <p:cNvPr id="4" name="Freeform 4"/>
            <p:cNvSpPr/>
            <p:nvPr/>
          </p:nvSpPr>
          <p:spPr>
            <a:xfrm>
              <a:off x="0" y="0"/>
              <a:ext cx="4680209" cy="382912"/>
            </a:xfrm>
            <a:custGeom>
              <a:avLst/>
              <a:gdLst/>
              <a:ahLst/>
              <a:cxnLst/>
              <a:rect l="l" t="t" r="r" b="b"/>
              <a:pathLst>
                <a:path w="4680209" h="382912">
                  <a:moveTo>
                    <a:pt x="14003" y="0"/>
                  </a:moveTo>
                  <a:lnTo>
                    <a:pt x="4666206" y="0"/>
                  </a:lnTo>
                  <a:cubicBezTo>
                    <a:pt x="4673940" y="0"/>
                    <a:pt x="4680209" y="6269"/>
                    <a:pt x="4680209" y="14003"/>
                  </a:cubicBezTo>
                  <a:lnTo>
                    <a:pt x="4680209" y="368909"/>
                  </a:lnTo>
                  <a:cubicBezTo>
                    <a:pt x="4680209" y="372623"/>
                    <a:pt x="4678734" y="376185"/>
                    <a:pt x="4676108" y="378811"/>
                  </a:cubicBezTo>
                  <a:cubicBezTo>
                    <a:pt x="4673482" y="381437"/>
                    <a:pt x="4669920" y="382912"/>
                    <a:pt x="4666206" y="382912"/>
                  </a:cubicBezTo>
                  <a:lnTo>
                    <a:pt x="14003" y="382912"/>
                  </a:lnTo>
                  <a:cubicBezTo>
                    <a:pt x="10289" y="382912"/>
                    <a:pt x="6727" y="381437"/>
                    <a:pt x="4101" y="378811"/>
                  </a:cubicBezTo>
                  <a:cubicBezTo>
                    <a:pt x="1475" y="376185"/>
                    <a:pt x="0" y="372623"/>
                    <a:pt x="0" y="368909"/>
                  </a:cubicBezTo>
                  <a:lnTo>
                    <a:pt x="0" y="14003"/>
                  </a:lnTo>
                  <a:cubicBezTo>
                    <a:pt x="0" y="10289"/>
                    <a:pt x="1475" y="6727"/>
                    <a:pt x="4101" y="4101"/>
                  </a:cubicBezTo>
                  <a:cubicBezTo>
                    <a:pt x="6727" y="1475"/>
                    <a:pt x="10289" y="0"/>
                    <a:pt x="14003" y="0"/>
                  </a:cubicBezTo>
                  <a:close/>
                </a:path>
              </a:pathLst>
            </a:custGeom>
            <a:solidFill>
              <a:srgbClr val="000000">
                <a:alpha val="0"/>
              </a:srgbClr>
            </a:solidFill>
            <a:ln w="76200" cap="rnd">
              <a:solidFill>
                <a:srgbClr val="000000"/>
              </a:solidFill>
              <a:prstDash val="solid"/>
              <a:round/>
            </a:ln>
          </p:spPr>
          <p:txBody>
            <a:bodyPr/>
            <a:lstStyle/>
            <a:p>
              <a:endParaRPr lang="en-US"/>
            </a:p>
          </p:txBody>
        </p:sp>
        <p:sp>
          <p:nvSpPr>
            <p:cNvPr id="5" name="TextBox 5"/>
            <p:cNvSpPr txBox="1"/>
            <p:nvPr/>
          </p:nvSpPr>
          <p:spPr>
            <a:xfrm>
              <a:off x="0" y="-38100"/>
              <a:ext cx="4680209" cy="421012"/>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028700" y="387317"/>
            <a:ext cx="6916115" cy="1063691"/>
          </a:xfrm>
          <a:prstGeom prst="rect">
            <a:avLst/>
          </a:prstGeom>
        </p:spPr>
        <p:txBody>
          <a:bodyPr lIns="0" tIns="0" rIns="0" bIns="0" rtlCol="0" anchor="t">
            <a:spAutoFit/>
          </a:bodyPr>
          <a:lstStyle/>
          <a:p>
            <a:pPr marL="0" lvl="0" indent="0" algn="ctr">
              <a:lnSpc>
                <a:spcPts val="7811"/>
              </a:lnSpc>
              <a:spcBef>
                <a:spcPct val="0"/>
              </a:spcBef>
            </a:pPr>
            <a:r>
              <a:rPr lang="en-US" sz="5579" b="1">
                <a:solidFill>
                  <a:srgbClr val="000000"/>
                </a:solidFill>
                <a:latin typeface="Futura Bold"/>
                <a:ea typeface="Futura Bold"/>
                <a:cs typeface="Futura Bold"/>
                <a:sym typeface="Futura Bold"/>
              </a:rPr>
              <a:t>Objetivos Estratégicos </a:t>
            </a:r>
          </a:p>
        </p:txBody>
      </p:sp>
      <p:sp>
        <p:nvSpPr>
          <p:cNvPr id="7" name="TextBox 7"/>
          <p:cNvSpPr txBox="1"/>
          <p:nvPr/>
        </p:nvSpPr>
        <p:spPr>
          <a:xfrm>
            <a:off x="8801482" y="521967"/>
            <a:ext cx="8457818" cy="1110523"/>
          </a:xfrm>
          <a:prstGeom prst="rect">
            <a:avLst/>
          </a:prstGeom>
        </p:spPr>
        <p:txBody>
          <a:bodyPr lIns="0" tIns="0" rIns="0" bIns="0" rtlCol="0" anchor="t">
            <a:spAutoFit/>
          </a:bodyPr>
          <a:lstStyle/>
          <a:p>
            <a:pPr marL="0" lvl="0" indent="0" algn="just">
              <a:lnSpc>
                <a:spcPts val="2983"/>
              </a:lnSpc>
              <a:spcBef>
                <a:spcPct val="0"/>
              </a:spcBef>
            </a:pPr>
            <a:r>
              <a:rPr lang="en-US" sz="2130" b="1" i="1">
                <a:solidFill>
                  <a:srgbClr val="272366"/>
                </a:solidFill>
                <a:latin typeface="Arsenal Bold Italics"/>
                <a:ea typeface="Arsenal Bold Italics"/>
                <a:cs typeface="Arsenal Bold Italics"/>
                <a:sym typeface="Arsenal Bold Italics"/>
              </a:rPr>
              <a:t>São resultados futuros que se pretende atingir. São alvos que se pretende alcançar dentro de um certo espaço de tempo, aplicando determinados recursos disponíveis ou possíveis.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3618640019"/>
              </p:ext>
            </p:extLst>
          </p:nvPr>
        </p:nvGraphicFramePr>
        <p:xfrm>
          <a:off x="1028700" y="2141439"/>
          <a:ext cx="15894989" cy="6901320"/>
        </p:xfrm>
        <a:graphic>
          <a:graphicData uri="http://schemas.openxmlformats.org/drawingml/2006/table">
            <a:tbl>
              <a:tblPr/>
              <a:tblGrid>
                <a:gridCol w="2071959">
                  <a:extLst>
                    <a:ext uri="{9D8B030D-6E8A-4147-A177-3AD203B41FA5}">
                      <a16:colId xmlns:a16="http://schemas.microsoft.com/office/drawing/2014/main" val="20000"/>
                    </a:ext>
                  </a:extLst>
                </a:gridCol>
                <a:gridCol w="2946132">
                  <a:extLst>
                    <a:ext uri="{9D8B030D-6E8A-4147-A177-3AD203B41FA5}">
                      <a16:colId xmlns:a16="http://schemas.microsoft.com/office/drawing/2014/main" val="20001"/>
                    </a:ext>
                  </a:extLst>
                </a:gridCol>
                <a:gridCol w="2407925">
                  <a:extLst>
                    <a:ext uri="{9D8B030D-6E8A-4147-A177-3AD203B41FA5}">
                      <a16:colId xmlns:a16="http://schemas.microsoft.com/office/drawing/2014/main" val="20002"/>
                    </a:ext>
                  </a:extLst>
                </a:gridCol>
                <a:gridCol w="1741376">
                  <a:extLst>
                    <a:ext uri="{9D8B030D-6E8A-4147-A177-3AD203B41FA5}">
                      <a16:colId xmlns:a16="http://schemas.microsoft.com/office/drawing/2014/main" val="20003"/>
                    </a:ext>
                  </a:extLst>
                </a:gridCol>
                <a:gridCol w="2465911">
                  <a:extLst>
                    <a:ext uri="{9D8B030D-6E8A-4147-A177-3AD203B41FA5}">
                      <a16:colId xmlns:a16="http://schemas.microsoft.com/office/drawing/2014/main" val="20004"/>
                    </a:ext>
                  </a:extLst>
                </a:gridCol>
                <a:gridCol w="2233611">
                  <a:extLst>
                    <a:ext uri="{9D8B030D-6E8A-4147-A177-3AD203B41FA5}">
                      <a16:colId xmlns:a16="http://schemas.microsoft.com/office/drawing/2014/main" val="20005"/>
                    </a:ext>
                  </a:extLst>
                </a:gridCol>
                <a:gridCol w="2028075">
                  <a:extLst>
                    <a:ext uri="{9D8B030D-6E8A-4147-A177-3AD203B41FA5}">
                      <a16:colId xmlns:a16="http://schemas.microsoft.com/office/drawing/2014/main" val="20006"/>
                    </a:ext>
                  </a:extLst>
                </a:gridCol>
              </a:tblGrid>
              <a:tr h="1350481">
                <a:tc>
                  <a:txBody>
                    <a:bodyPr/>
                    <a:lstStyle/>
                    <a:p>
                      <a:pPr marL="0" lvl="0" indent="0" algn="ctr">
                        <a:lnSpc>
                          <a:spcPts val="2380"/>
                        </a:lnSpc>
                        <a:spcBef>
                          <a:spcPct val="0"/>
                        </a:spcBef>
                        <a:defRPr/>
                      </a:pPr>
                      <a:r>
                        <a:rPr lang="en-US" sz="1700" b="1" u="none" strike="noStrike">
                          <a:solidFill>
                            <a:srgbClr val="FFFFFF"/>
                          </a:solidFill>
                          <a:latin typeface="Canva Sans Bold"/>
                          <a:ea typeface="Canva Sans Bold"/>
                          <a:cs typeface="Canva Sans Bold"/>
                          <a:sym typeface="Canva Sans Bold"/>
                        </a:rPr>
                        <a:t>Objetivo Organizacional</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0B2160"/>
                    </a:solidFill>
                  </a:tcPr>
                </a:tc>
                <a:tc>
                  <a:txBody>
                    <a:bodyPr/>
                    <a:lstStyle/>
                    <a:p>
                      <a:pPr marL="0" lvl="0" indent="0" algn="ctr">
                        <a:lnSpc>
                          <a:spcPts val="2380"/>
                        </a:lnSpc>
                        <a:spcBef>
                          <a:spcPct val="0"/>
                        </a:spcBef>
                        <a:defRPr/>
                      </a:pPr>
                      <a:r>
                        <a:rPr lang="en-US" sz="1700" b="1" u="none" strike="noStrike">
                          <a:solidFill>
                            <a:srgbClr val="FFFFFF"/>
                          </a:solidFill>
                          <a:latin typeface="Canva Sans Bold"/>
                          <a:ea typeface="Canva Sans Bold"/>
                          <a:cs typeface="Canva Sans Bold"/>
                          <a:sym typeface="Canva Sans Bold"/>
                        </a:rPr>
                        <a:t>Ação</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0B2160"/>
                    </a:solidFill>
                  </a:tcPr>
                </a:tc>
                <a:tc>
                  <a:txBody>
                    <a:bodyPr/>
                    <a:lstStyle/>
                    <a:p>
                      <a:pPr marL="0" lvl="0" indent="0" algn="ctr">
                        <a:lnSpc>
                          <a:spcPts val="2380"/>
                        </a:lnSpc>
                        <a:spcBef>
                          <a:spcPct val="0"/>
                        </a:spcBef>
                        <a:defRPr/>
                      </a:pPr>
                      <a:r>
                        <a:rPr lang="en-US" sz="1700" b="1" u="none" strike="noStrike">
                          <a:solidFill>
                            <a:srgbClr val="FFFFFF"/>
                          </a:solidFill>
                          <a:latin typeface="Canva Sans Bold"/>
                          <a:ea typeface="Canva Sans Bold"/>
                          <a:cs typeface="Canva Sans Bold"/>
                          <a:sym typeface="Canva Sans Bold"/>
                        </a:rPr>
                        <a:t>Indicador</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0B2160"/>
                    </a:solidFill>
                  </a:tcPr>
                </a:tc>
                <a:tc>
                  <a:txBody>
                    <a:bodyPr/>
                    <a:lstStyle/>
                    <a:p>
                      <a:pPr marL="0" lvl="0" indent="0" algn="ctr">
                        <a:lnSpc>
                          <a:spcPts val="2380"/>
                        </a:lnSpc>
                        <a:spcBef>
                          <a:spcPct val="0"/>
                        </a:spcBef>
                        <a:defRPr/>
                      </a:pPr>
                      <a:r>
                        <a:rPr lang="en-US" sz="1700" b="1" u="none" strike="noStrike">
                          <a:solidFill>
                            <a:srgbClr val="FFFFFF"/>
                          </a:solidFill>
                          <a:latin typeface="Canva Sans Bold"/>
                          <a:ea typeface="Canva Sans Bold"/>
                          <a:cs typeface="Canva Sans Bold"/>
                          <a:sym typeface="Canva Sans Bold"/>
                        </a:rPr>
                        <a:t>Frequência da Mensuração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0B2160"/>
                    </a:solidFill>
                  </a:tcPr>
                </a:tc>
                <a:tc>
                  <a:txBody>
                    <a:bodyPr/>
                    <a:lstStyle/>
                    <a:p>
                      <a:pPr marL="0" lvl="0" indent="0" algn="ctr">
                        <a:lnSpc>
                          <a:spcPts val="2380"/>
                        </a:lnSpc>
                        <a:spcBef>
                          <a:spcPct val="0"/>
                        </a:spcBef>
                        <a:defRPr/>
                      </a:pPr>
                      <a:r>
                        <a:rPr lang="en-US" sz="1700" b="1" u="none" strike="noStrike">
                          <a:solidFill>
                            <a:srgbClr val="FFFFFF"/>
                          </a:solidFill>
                          <a:latin typeface="Canva Sans Bold"/>
                          <a:ea typeface="Canva Sans Bold"/>
                          <a:cs typeface="Canva Sans Bold"/>
                          <a:sym typeface="Canva Sans Bold"/>
                        </a:rPr>
                        <a:t>Meta do Indicador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0B2160"/>
                    </a:solidFill>
                  </a:tcPr>
                </a:tc>
                <a:tc>
                  <a:txBody>
                    <a:bodyPr/>
                    <a:lstStyle/>
                    <a:p>
                      <a:pPr marL="0" lvl="0" indent="0" algn="ctr">
                        <a:lnSpc>
                          <a:spcPts val="2380"/>
                        </a:lnSpc>
                        <a:spcBef>
                          <a:spcPct val="0"/>
                        </a:spcBef>
                        <a:defRPr/>
                      </a:pPr>
                      <a:r>
                        <a:rPr lang="en-US" sz="1700" b="1" u="none" strike="noStrike">
                          <a:solidFill>
                            <a:srgbClr val="FFFFFF"/>
                          </a:solidFill>
                          <a:latin typeface="Canva Sans Bold"/>
                          <a:ea typeface="Canva Sans Bold"/>
                          <a:cs typeface="Canva Sans Bold"/>
                          <a:sym typeface="Canva Sans Bold"/>
                        </a:rPr>
                        <a:t>Fonte Informação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0B2160"/>
                    </a:solidFill>
                  </a:tcPr>
                </a:tc>
                <a:tc>
                  <a:txBody>
                    <a:bodyPr/>
                    <a:lstStyle/>
                    <a:p>
                      <a:pPr marL="0" lvl="0" indent="0" algn="ctr">
                        <a:lnSpc>
                          <a:spcPts val="2380"/>
                        </a:lnSpc>
                        <a:spcBef>
                          <a:spcPct val="0"/>
                        </a:spcBef>
                        <a:defRPr/>
                      </a:pPr>
                      <a:r>
                        <a:rPr lang="en-US" sz="1700" b="1" u="none" strike="noStrike">
                          <a:solidFill>
                            <a:srgbClr val="FFFFFF"/>
                          </a:solidFill>
                          <a:latin typeface="Canva Sans Bold"/>
                          <a:ea typeface="Canva Sans Bold"/>
                          <a:cs typeface="Canva Sans Bold"/>
                          <a:sym typeface="Canva Sans Bold"/>
                        </a:rPr>
                        <a:t>Responsável</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0B2160"/>
                    </a:solidFill>
                  </a:tcPr>
                </a:tc>
                <a:extLst>
                  <a:ext uri="{0D108BD9-81ED-4DB2-BD59-A6C34878D82A}">
                    <a16:rowId xmlns:a16="http://schemas.microsoft.com/office/drawing/2014/main" val="10000"/>
                  </a:ext>
                </a:extLst>
              </a:tr>
              <a:tr h="1853778">
                <a:tc rowSpan="3">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Otimizar os Processos finalísticos, gerenciais e de apoio.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rowSpan="3">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Acompanhar periodicamente a conformidade/ adequação dos prazos dos processos de concessão de benefícios, implementando as alterações que se fizerem necessárias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Nº de Pensões concedidas no prazo / total de Pensões concedidas no mês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Mensal, com compilação de média anual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Conceder em 20 dias úteis de fluxo interno, 80% dos processos de pensão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Relatório de Controle Interno (Semestral)</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r>
                        <a:rPr lang="en-US" sz="1599" dirty="0" err="1">
                          <a:solidFill>
                            <a:srgbClr val="000000"/>
                          </a:solidFill>
                          <a:highlight>
                            <a:srgbClr val="FFFF00"/>
                          </a:highlight>
                          <a:latin typeface="Canva Sans"/>
                          <a:ea typeface="Canva Sans"/>
                          <a:cs typeface="Canva Sans"/>
                          <a:sym typeface="Canva Sans"/>
                        </a:rPr>
                        <a:t>Área</a:t>
                      </a:r>
                      <a:r>
                        <a:rPr lang="en-US" sz="1599" dirty="0">
                          <a:solidFill>
                            <a:srgbClr val="000000"/>
                          </a:solidFill>
                          <a:highlight>
                            <a:srgbClr val="FFFF00"/>
                          </a:highlight>
                          <a:latin typeface="Canva Sans"/>
                          <a:ea typeface="Canva Sans"/>
                          <a:cs typeface="Canva Sans"/>
                          <a:sym typeface="Canva Sans"/>
                        </a:rPr>
                        <a:t> do </a:t>
                      </a:r>
                      <a:r>
                        <a:rPr lang="en-US" sz="1599" dirty="0" err="1">
                          <a:solidFill>
                            <a:srgbClr val="000000"/>
                          </a:solidFill>
                          <a:highlight>
                            <a:srgbClr val="FFFF00"/>
                          </a:highlight>
                          <a:latin typeface="Canva Sans"/>
                          <a:ea typeface="Canva Sans"/>
                          <a:cs typeface="Canva Sans"/>
                          <a:sym typeface="Canva Sans"/>
                        </a:rPr>
                        <a:t>Responsável</a:t>
                      </a:r>
                      <a:endParaRPr lang="en-US" sz="1100" dirty="0">
                        <a:highlight>
                          <a:srgbClr val="FFFF00"/>
                        </a:highlight>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26289">
                <a:tc vMerge="1">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Otimizar os Processos finalísticos, gerenciais e de apoio.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vMerge="1">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Acompanhar periodicamente a conformidade/ adequação dos prazos dos processos de concessão de benefícios, implementando as alterações que se fizerem necessárias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Nº de Aposentadorias concedidas no prazo / total de Aposentadorias concedidas no mês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Mensal, com compilação de média anual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Conceder em 18 dias úteis de fluxo interno, 80% dos processos de aposentadorias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Relatório de Controle Interno (Semestral)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r>
                        <a:rPr lang="en-US" sz="1599" dirty="0" err="1">
                          <a:solidFill>
                            <a:srgbClr val="000000"/>
                          </a:solidFill>
                          <a:highlight>
                            <a:srgbClr val="FFFF00"/>
                          </a:highlight>
                          <a:latin typeface="Canva Sans"/>
                          <a:ea typeface="Canva Sans"/>
                          <a:cs typeface="Canva Sans"/>
                          <a:sym typeface="Canva Sans"/>
                        </a:rPr>
                        <a:t>Área</a:t>
                      </a:r>
                      <a:r>
                        <a:rPr lang="en-US" sz="1599" dirty="0">
                          <a:solidFill>
                            <a:srgbClr val="000000"/>
                          </a:solidFill>
                          <a:highlight>
                            <a:srgbClr val="FFFF00"/>
                          </a:highlight>
                          <a:latin typeface="Canva Sans"/>
                          <a:ea typeface="Canva Sans"/>
                          <a:cs typeface="Canva Sans"/>
                          <a:sym typeface="Canva Sans"/>
                        </a:rPr>
                        <a:t> do </a:t>
                      </a:r>
                      <a:r>
                        <a:rPr lang="en-US" sz="1599" dirty="0" err="1">
                          <a:solidFill>
                            <a:srgbClr val="000000"/>
                          </a:solidFill>
                          <a:highlight>
                            <a:srgbClr val="FFFF00"/>
                          </a:highlight>
                          <a:latin typeface="Canva Sans"/>
                          <a:ea typeface="Canva Sans"/>
                          <a:cs typeface="Canva Sans"/>
                          <a:sym typeface="Canva Sans"/>
                        </a:rPr>
                        <a:t>Responsável</a:t>
                      </a:r>
                      <a:endParaRPr lang="en-US" sz="1100" dirty="0">
                        <a:highlight>
                          <a:srgbClr val="FFFF00"/>
                        </a:highlight>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70772">
                <a:tc vMerge="1">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Otimizar os Processos finalísticos, gerenciais e de apoio.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vMerge="1">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Acompanhar periodicamente a conformidade/ adequação dos prazos dos processos de concessão de benefícios, implementando as alterações que se fizerem necessárias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Nº de benefícios implantados no prazo / total de benefícios no mês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Mensal, com compilação de média anual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Implantar 90% dos processos no prazo de 7 dias úteis.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Relatório de Controle Interno (Semestral)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r>
                        <a:rPr lang="en-US" sz="1599" dirty="0" err="1">
                          <a:solidFill>
                            <a:srgbClr val="000000"/>
                          </a:solidFill>
                          <a:highlight>
                            <a:srgbClr val="FFFF00"/>
                          </a:highlight>
                          <a:latin typeface="Canva Sans"/>
                          <a:ea typeface="Canva Sans"/>
                          <a:cs typeface="Canva Sans"/>
                          <a:sym typeface="Canva Sans"/>
                        </a:rPr>
                        <a:t>Área</a:t>
                      </a:r>
                      <a:r>
                        <a:rPr lang="en-US" sz="1599" dirty="0">
                          <a:solidFill>
                            <a:srgbClr val="000000"/>
                          </a:solidFill>
                          <a:highlight>
                            <a:srgbClr val="FFFF00"/>
                          </a:highlight>
                          <a:latin typeface="Canva Sans"/>
                          <a:ea typeface="Canva Sans"/>
                          <a:cs typeface="Canva Sans"/>
                          <a:sym typeface="Canva Sans"/>
                        </a:rPr>
                        <a:t> do </a:t>
                      </a:r>
                      <a:r>
                        <a:rPr lang="en-US" sz="1599" dirty="0" err="1">
                          <a:solidFill>
                            <a:srgbClr val="000000"/>
                          </a:solidFill>
                          <a:highlight>
                            <a:srgbClr val="FFFF00"/>
                          </a:highlight>
                          <a:latin typeface="Canva Sans"/>
                          <a:ea typeface="Canva Sans"/>
                          <a:cs typeface="Canva Sans"/>
                          <a:sym typeface="Canva Sans"/>
                        </a:rPr>
                        <a:t>Responsável</a:t>
                      </a:r>
                      <a:endParaRPr lang="en-US" sz="1100" dirty="0">
                        <a:highlight>
                          <a:srgbClr val="FFFF00"/>
                        </a:highlight>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pSp>
        <p:nvGrpSpPr>
          <p:cNvPr id="3" name="Group 3"/>
          <p:cNvGrpSpPr/>
          <p:nvPr/>
        </p:nvGrpSpPr>
        <p:grpSpPr>
          <a:xfrm>
            <a:off x="-461095" y="349898"/>
            <a:ext cx="18245552" cy="1492762"/>
            <a:chOff x="0" y="0"/>
            <a:chExt cx="4680209" cy="382912"/>
          </a:xfrm>
        </p:grpSpPr>
        <p:sp>
          <p:nvSpPr>
            <p:cNvPr id="4" name="Freeform 4"/>
            <p:cNvSpPr/>
            <p:nvPr/>
          </p:nvSpPr>
          <p:spPr>
            <a:xfrm>
              <a:off x="0" y="0"/>
              <a:ext cx="4680209" cy="382912"/>
            </a:xfrm>
            <a:custGeom>
              <a:avLst/>
              <a:gdLst/>
              <a:ahLst/>
              <a:cxnLst/>
              <a:rect l="l" t="t" r="r" b="b"/>
              <a:pathLst>
                <a:path w="4680209" h="382912">
                  <a:moveTo>
                    <a:pt x="14003" y="0"/>
                  </a:moveTo>
                  <a:lnTo>
                    <a:pt x="4666206" y="0"/>
                  </a:lnTo>
                  <a:cubicBezTo>
                    <a:pt x="4673940" y="0"/>
                    <a:pt x="4680209" y="6269"/>
                    <a:pt x="4680209" y="14003"/>
                  </a:cubicBezTo>
                  <a:lnTo>
                    <a:pt x="4680209" y="368909"/>
                  </a:lnTo>
                  <a:cubicBezTo>
                    <a:pt x="4680209" y="372623"/>
                    <a:pt x="4678734" y="376185"/>
                    <a:pt x="4676108" y="378811"/>
                  </a:cubicBezTo>
                  <a:cubicBezTo>
                    <a:pt x="4673482" y="381437"/>
                    <a:pt x="4669920" y="382912"/>
                    <a:pt x="4666206" y="382912"/>
                  </a:cubicBezTo>
                  <a:lnTo>
                    <a:pt x="14003" y="382912"/>
                  </a:lnTo>
                  <a:cubicBezTo>
                    <a:pt x="10289" y="382912"/>
                    <a:pt x="6727" y="381437"/>
                    <a:pt x="4101" y="378811"/>
                  </a:cubicBezTo>
                  <a:cubicBezTo>
                    <a:pt x="1475" y="376185"/>
                    <a:pt x="0" y="372623"/>
                    <a:pt x="0" y="368909"/>
                  </a:cubicBezTo>
                  <a:lnTo>
                    <a:pt x="0" y="14003"/>
                  </a:lnTo>
                  <a:cubicBezTo>
                    <a:pt x="0" y="10289"/>
                    <a:pt x="1475" y="6727"/>
                    <a:pt x="4101" y="4101"/>
                  </a:cubicBezTo>
                  <a:cubicBezTo>
                    <a:pt x="6727" y="1475"/>
                    <a:pt x="10289" y="0"/>
                    <a:pt x="14003" y="0"/>
                  </a:cubicBezTo>
                  <a:close/>
                </a:path>
              </a:pathLst>
            </a:custGeom>
            <a:solidFill>
              <a:srgbClr val="000000">
                <a:alpha val="0"/>
              </a:srgbClr>
            </a:solidFill>
            <a:ln w="76200" cap="rnd">
              <a:solidFill>
                <a:srgbClr val="000000"/>
              </a:solidFill>
              <a:prstDash val="solid"/>
              <a:round/>
            </a:ln>
          </p:spPr>
          <p:txBody>
            <a:bodyPr/>
            <a:lstStyle/>
            <a:p>
              <a:endParaRPr lang="en-US"/>
            </a:p>
          </p:txBody>
        </p:sp>
        <p:sp>
          <p:nvSpPr>
            <p:cNvPr id="5" name="TextBox 5"/>
            <p:cNvSpPr txBox="1"/>
            <p:nvPr/>
          </p:nvSpPr>
          <p:spPr>
            <a:xfrm>
              <a:off x="0" y="-38100"/>
              <a:ext cx="4680209" cy="421012"/>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028700" y="387317"/>
            <a:ext cx="6916115" cy="1063691"/>
          </a:xfrm>
          <a:prstGeom prst="rect">
            <a:avLst/>
          </a:prstGeom>
        </p:spPr>
        <p:txBody>
          <a:bodyPr lIns="0" tIns="0" rIns="0" bIns="0" rtlCol="0" anchor="t">
            <a:spAutoFit/>
          </a:bodyPr>
          <a:lstStyle/>
          <a:p>
            <a:pPr marL="0" lvl="0" indent="0" algn="ctr">
              <a:lnSpc>
                <a:spcPts val="7811"/>
              </a:lnSpc>
              <a:spcBef>
                <a:spcPct val="0"/>
              </a:spcBef>
            </a:pPr>
            <a:r>
              <a:rPr lang="en-US" sz="5579" b="1">
                <a:solidFill>
                  <a:srgbClr val="000000"/>
                </a:solidFill>
                <a:latin typeface="Futura Bold"/>
                <a:ea typeface="Futura Bold"/>
                <a:cs typeface="Futura Bold"/>
                <a:sym typeface="Futura Bold"/>
              </a:rPr>
              <a:t>Objetivos Estratégicos </a:t>
            </a:r>
          </a:p>
        </p:txBody>
      </p:sp>
      <p:sp>
        <p:nvSpPr>
          <p:cNvPr id="7" name="TextBox 7"/>
          <p:cNvSpPr txBox="1"/>
          <p:nvPr/>
        </p:nvSpPr>
        <p:spPr>
          <a:xfrm>
            <a:off x="8801482" y="521967"/>
            <a:ext cx="8457818" cy="1110523"/>
          </a:xfrm>
          <a:prstGeom prst="rect">
            <a:avLst/>
          </a:prstGeom>
        </p:spPr>
        <p:txBody>
          <a:bodyPr lIns="0" tIns="0" rIns="0" bIns="0" rtlCol="0" anchor="t">
            <a:spAutoFit/>
          </a:bodyPr>
          <a:lstStyle/>
          <a:p>
            <a:pPr marL="0" lvl="0" indent="0" algn="just">
              <a:lnSpc>
                <a:spcPts val="2983"/>
              </a:lnSpc>
              <a:spcBef>
                <a:spcPct val="0"/>
              </a:spcBef>
            </a:pPr>
            <a:r>
              <a:rPr lang="en-US" sz="2130" b="1" i="1">
                <a:solidFill>
                  <a:srgbClr val="272366"/>
                </a:solidFill>
                <a:latin typeface="Arsenal Bold Italics"/>
                <a:ea typeface="Arsenal Bold Italics"/>
                <a:cs typeface="Arsenal Bold Italics"/>
                <a:sym typeface="Arsenal Bold Italics"/>
              </a:rPr>
              <a:t>São resultados futuros que se pretende atingir. São alvos que se pretende alcançar dentro de um certo espaço de tempo, aplicando determinados recursos disponíveis ou possíveis.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814353227"/>
              </p:ext>
            </p:extLst>
          </p:nvPr>
        </p:nvGraphicFramePr>
        <p:xfrm>
          <a:off x="1028700" y="2247063"/>
          <a:ext cx="15894989" cy="6775959"/>
        </p:xfrm>
        <a:graphic>
          <a:graphicData uri="http://schemas.openxmlformats.org/drawingml/2006/table">
            <a:tbl>
              <a:tblPr/>
              <a:tblGrid>
                <a:gridCol w="2071959">
                  <a:extLst>
                    <a:ext uri="{9D8B030D-6E8A-4147-A177-3AD203B41FA5}">
                      <a16:colId xmlns:a16="http://schemas.microsoft.com/office/drawing/2014/main" val="20000"/>
                    </a:ext>
                  </a:extLst>
                </a:gridCol>
                <a:gridCol w="2946132">
                  <a:extLst>
                    <a:ext uri="{9D8B030D-6E8A-4147-A177-3AD203B41FA5}">
                      <a16:colId xmlns:a16="http://schemas.microsoft.com/office/drawing/2014/main" val="20001"/>
                    </a:ext>
                  </a:extLst>
                </a:gridCol>
                <a:gridCol w="2407925">
                  <a:extLst>
                    <a:ext uri="{9D8B030D-6E8A-4147-A177-3AD203B41FA5}">
                      <a16:colId xmlns:a16="http://schemas.microsoft.com/office/drawing/2014/main" val="20002"/>
                    </a:ext>
                  </a:extLst>
                </a:gridCol>
                <a:gridCol w="1741376">
                  <a:extLst>
                    <a:ext uri="{9D8B030D-6E8A-4147-A177-3AD203B41FA5}">
                      <a16:colId xmlns:a16="http://schemas.microsoft.com/office/drawing/2014/main" val="20003"/>
                    </a:ext>
                  </a:extLst>
                </a:gridCol>
                <a:gridCol w="2465911">
                  <a:extLst>
                    <a:ext uri="{9D8B030D-6E8A-4147-A177-3AD203B41FA5}">
                      <a16:colId xmlns:a16="http://schemas.microsoft.com/office/drawing/2014/main" val="20004"/>
                    </a:ext>
                  </a:extLst>
                </a:gridCol>
                <a:gridCol w="2233611">
                  <a:extLst>
                    <a:ext uri="{9D8B030D-6E8A-4147-A177-3AD203B41FA5}">
                      <a16:colId xmlns:a16="http://schemas.microsoft.com/office/drawing/2014/main" val="20005"/>
                    </a:ext>
                  </a:extLst>
                </a:gridCol>
                <a:gridCol w="2028075">
                  <a:extLst>
                    <a:ext uri="{9D8B030D-6E8A-4147-A177-3AD203B41FA5}">
                      <a16:colId xmlns:a16="http://schemas.microsoft.com/office/drawing/2014/main" val="20006"/>
                    </a:ext>
                  </a:extLst>
                </a:gridCol>
              </a:tblGrid>
              <a:tr h="1350619">
                <a:tc>
                  <a:txBody>
                    <a:bodyPr/>
                    <a:lstStyle/>
                    <a:p>
                      <a:pPr marL="0" lvl="0" indent="0" algn="ctr">
                        <a:lnSpc>
                          <a:spcPts val="2380"/>
                        </a:lnSpc>
                        <a:spcBef>
                          <a:spcPct val="0"/>
                        </a:spcBef>
                        <a:defRPr/>
                      </a:pPr>
                      <a:r>
                        <a:rPr lang="en-US" sz="1700" b="1" u="none" strike="noStrike">
                          <a:solidFill>
                            <a:srgbClr val="FFFFFF"/>
                          </a:solidFill>
                          <a:latin typeface="Canva Sans Bold"/>
                          <a:ea typeface="Canva Sans Bold"/>
                          <a:cs typeface="Canva Sans Bold"/>
                          <a:sym typeface="Canva Sans Bold"/>
                        </a:rPr>
                        <a:t>Objetivo Organizacional</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0B2160"/>
                    </a:solidFill>
                  </a:tcPr>
                </a:tc>
                <a:tc>
                  <a:txBody>
                    <a:bodyPr/>
                    <a:lstStyle/>
                    <a:p>
                      <a:pPr marL="0" lvl="0" indent="0" algn="ctr">
                        <a:lnSpc>
                          <a:spcPts val="2380"/>
                        </a:lnSpc>
                        <a:spcBef>
                          <a:spcPct val="0"/>
                        </a:spcBef>
                        <a:defRPr/>
                      </a:pPr>
                      <a:r>
                        <a:rPr lang="en-US" sz="1700" b="1" u="none" strike="noStrike">
                          <a:solidFill>
                            <a:srgbClr val="FFFFFF"/>
                          </a:solidFill>
                          <a:latin typeface="Canva Sans Bold"/>
                          <a:ea typeface="Canva Sans Bold"/>
                          <a:cs typeface="Canva Sans Bold"/>
                          <a:sym typeface="Canva Sans Bold"/>
                        </a:rPr>
                        <a:t>Ação</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0B2160"/>
                    </a:solidFill>
                  </a:tcPr>
                </a:tc>
                <a:tc>
                  <a:txBody>
                    <a:bodyPr/>
                    <a:lstStyle/>
                    <a:p>
                      <a:pPr marL="0" lvl="0" indent="0" algn="ctr">
                        <a:lnSpc>
                          <a:spcPts val="2380"/>
                        </a:lnSpc>
                        <a:spcBef>
                          <a:spcPct val="0"/>
                        </a:spcBef>
                        <a:defRPr/>
                      </a:pPr>
                      <a:r>
                        <a:rPr lang="en-US" sz="1700" b="1" u="none" strike="noStrike">
                          <a:solidFill>
                            <a:srgbClr val="FFFFFF"/>
                          </a:solidFill>
                          <a:latin typeface="Canva Sans Bold"/>
                          <a:ea typeface="Canva Sans Bold"/>
                          <a:cs typeface="Canva Sans Bold"/>
                          <a:sym typeface="Canva Sans Bold"/>
                        </a:rPr>
                        <a:t>Indicador</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0B2160"/>
                    </a:solidFill>
                  </a:tcPr>
                </a:tc>
                <a:tc>
                  <a:txBody>
                    <a:bodyPr/>
                    <a:lstStyle/>
                    <a:p>
                      <a:pPr marL="0" lvl="0" indent="0" algn="ctr">
                        <a:lnSpc>
                          <a:spcPts val="2380"/>
                        </a:lnSpc>
                        <a:spcBef>
                          <a:spcPct val="0"/>
                        </a:spcBef>
                        <a:defRPr/>
                      </a:pPr>
                      <a:r>
                        <a:rPr lang="en-US" sz="1700" b="1" u="none" strike="noStrike">
                          <a:solidFill>
                            <a:srgbClr val="FFFFFF"/>
                          </a:solidFill>
                          <a:latin typeface="Canva Sans Bold"/>
                          <a:ea typeface="Canva Sans Bold"/>
                          <a:cs typeface="Canva Sans Bold"/>
                          <a:sym typeface="Canva Sans Bold"/>
                        </a:rPr>
                        <a:t>Frequência da Mensuração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0B2160"/>
                    </a:solidFill>
                  </a:tcPr>
                </a:tc>
                <a:tc>
                  <a:txBody>
                    <a:bodyPr/>
                    <a:lstStyle/>
                    <a:p>
                      <a:pPr marL="0" lvl="0" indent="0" algn="ctr">
                        <a:lnSpc>
                          <a:spcPts val="2380"/>
                        </a:lnSpc>
                        <a:spcBef>
                          <a:spcPct val="0"/>
                        </a:spcBef>
                        <a:defRPr/>
                      </a:pPr>
                      <a:r>
                        <a:rPr lang="en-US" sz="1700" b="1" u="none" strike="noStrike">
                          <a:solidFill>
                            <a:srgbClr val="FFFFFF"/>
                          </a:solidFill>
                          <a:latin typeface="Canva Sans Bold"/>
                          <a:ea typeface="Canva Sans Bold"/>
                          <a:cs typeface="Canva Sans Bold"/>
                          <a:sym typeface="Canva Sans Bold"/>
                        </a:rPr>
                        <a:t>Meta do Indicador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0B2160"/>
                    </a:solidFill>
                  </a:tcPr>
                </a:tc>
                <a:tc>
                  <a:txBody>
                    <a:bodyPr/>
                    <a:lstStyle/>
                    <a:p>
                      <a:pPr marL="0" lvl="0" indent="0" algn="ctr">
                        <a:lnSpc>
                          <a:spcPts val="2380"/>
                        </a:lnSpc>
                        <a:spcBef>
                          <a:spcPct val="0"/>
                        </a:spcBef>
                        <a:defRPr/>
                      </a:pPr>
                      <a:r>
                        <a:rPr lang="en-US" sz="1700" b="1" u="none" strike="noStrike">
                          <a:solidFill>
                            <a:srgbClr val="FFFFFF"/>
                          </a:solidFill>
                          <a:latin typeface="Canva Sans Bold"/>
                          <a:ea typeface="Canva Sans Bold"/>
                          <a:cs typeface="Canva Sans Bold"/>
                          <a:sym typeface="Canva Sans Bold"/>
                        </a:rPr>
                        <a:t>Fonte Informação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0B2160"/>
                    </a:solidFill>
                  </a:tcPr>
                </a:tc>
                <a:tc>
                  <a:txBody>
                    <a:bodyPr/>
                    <a:lstStyle/>
                    <a:p>
                      <a:pPr marL="0" lvl="0" indent="0" algn="ctr">
                        <a:lnSpc>
                          <a:spcPts val="2380"/>
                        </a:lnSpc>
                        <a:spcBef>
                          <a:spcPct val="0"/>
                        </a:spcBef>
                        <a:defRPr/>
                      </a:pPr>
                      <a:r>
                        <a:rPr lang="en-US" sz="1700" b="1" u="none" strike="noStrike">
                          <a:solidFill>
                            <a:srgbClr val="FFFFFF"/>
                          </a:solidFill>
                          <a:latin typeface="Canva Sans Bold"/>
                          <a:ea typeface="Canva Sans Bold"/>
                          <a:cs typeface="Canva Sans Bold"/>
                          <a:sym typeface="Canva Sans Bold"/>
                        </a:rPr>
                        <a:t>Responsável</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0B2160"/>
                    </a:solidFill>
                  </a:tcPr>
                </a:tc>
                <a:extLst>
                  <a:ext uri="{0D108BD9-81ED-4DB2-BD59-A6C34878D82A}">
                    <a16:rowId xmlns:a16="http://schemas.microsoft.com/office/drawing/2014/main" val="10000"/>
                  </a:ext>
                </a:extLst>
              </a:tr>
              <a:tr h="2126507">
                <a:tc rowSpan="3">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Qualificar, desenvolver e valorizar os servidores.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rowSpan="3">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Aprimorar o Programa de Treinamento Anual, expandindo os cursos segundo novas necessidades e as metas de desempenho aos conselheiros.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Total de servidores que passaram por integração e conscientizações / total de servidores do RPPS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Anual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70% dos servidores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Lista de presença / Registros Fotográficos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r>
                        <a:rPr lang="en-US" sz="1599" dirty="0" err="1">
                          <a:solidFill>
                            <a:srgbClr val="000000"/>
                          </a:solidFill>
                          <a:highlight>
                            <a:srgbClr val="FFFF00"/>
                          </a:highlight>
                          <a:latin typeface="Canva Sans"/>
                          <a:ea typeface="Canva Sans"/>
                          <a:cs typeface="Canva Sans"/>
                          <a:sym typeface="Canva Sans"/>
                        </a:rPr>
                        <a:t>Área</a:t>
                      </a:r>
                      <a:r>
                        <a:rPr lang="en-US" sz="1599" dirty="0">
                          <a:solidFill>
                            <a:srgbClr val="000000"/>
                          </a:solidFill>
                          <a:highlight>
                            <a:srgbClr val="FFFF00"/>
                          </a:highlight>
                          <a:latin typeface="Canva Sans"/>
                          <a:ea typeface="Canva Sans"/>
                          <a:cs typeface="Canva Sans"/>
                          <a:sym typeface="Canva Sans"/>
                        </a:rPr>
                        <a:t> do </a:t>
                      </a:r>
                      <a:r>
                        <a:rPr lang="en-US" sz="1599" dirty="0" err="1">
                          <a:solidFill>
                            <a:srgbClr val="000000"/>
                          </a:solidFill>
                          <a:highlight>
                            <a:srgbClr val="FFFF00"/>
                          </a:highlight>
                          <a:latin typeface="Canva Sans"/>
                          <a:ea typeface="Canva Sans"/>
                          <a:cs typeface="Canva Sans"/>
                          <a:sym typeface="Canva Sans"/>
                        </a:rPr>
                        <a:t>Responsável</a:t>
                      </a:r>
                      <a:endParaRPr lang="en-US" sz="1100" dirty="0">
                        <a:highlight>
                          <a:srgbClr val="FFFF00"/>
                        </a:highlight>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17403">
                <a:tc vMerge="1">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Qualificar, desenvolver e valorizar os servidores.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vMerge="1">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Aprimorar o Programa de Treinamento Anual, expandindo os cursos segundo novas necessidades e as metas de desempenho aos conselheiros.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Indice de colaboradores que atingiram a Meta de Treinamento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Anual com acompanhamento Mensal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80% dos servidores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Certificados emitidos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r>
                        <a:rPr lang="en-US" sz="1599" dirty="0" err="1">
                          <a:solidFill>
                            <a:srgbClr val="000000"/>
                          </a:solidFill>
                          <a:highlight>
                            <a:srgbClr val="FFFF00"/>
                          </a:highlight>
                          <a:latin typeface="Canva Sans"/>
                          <a:ea typeface="Canva Sans"/>
                          <a:cs typeface="Canva Sans"/>
                          <a:sym typeface="Canva Sans"/>
                        </a:rPr>
                        <a:t>Área</a:t>
                      </a:r>
                      <a:r>
                        <a:rPr lang="en-US" sz="1599" dirty="0">
                          <a:solidFill>
                            <a:srgbClr val="000000"/>
                          </a:solidFill>
                          <a:highlight>
                            <a:srgbClr val="FFFF00"/>
                          </a:highlight>
                          <a:latin typeface="Canva Sans"/>
                          <a:ea typeface="Canva Sans"/>
                          <a:cs typeface="Canva Sans"/>
                          <a:sym typeface="Canva Sans"/>
                        </a:rPr>
                        <a:t> do </a:t>
                      </a:r>
                      <a:r>
                        <a:rPr lang="en-US" sz="1599" dirty="0" err="1">
                          <a:solidFill>
                            <a:srgbClr val="000000"/>
                          </a:solidFill>
                          <a:highlight>
                            <a:srgbClr val="FFFF00"/>
                          </a:highlight>
                          <a:latin typeface="Canva Sans"/>
                          <a:ea typeface="Canva Sans"/>
                          <a:cs typeface="Canva Sans"/>
                          <a:sym typeface="Canva Sans"/>
                        </a:rPr>
                        <a:t>Responsável</a:t>
                      </a:r>
                      <a:endParaRPr lang="en-US" sz="1100" dirty="0">
                        <a:highlight>
                          <a:srgbClr val="FFFF00"/>
                        </a:highlight>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81430">
                <a:tc vMerge="1">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Qualificar, desenvolver e valorizar os servidores.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vMerge="1">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Aprimorar o Programa de Treinamento Anual, expandindo os cursos segundo novas necessidades e as metas de desempenho aos conselheiros.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Índice de Conselheiros que atingiram a Meta de Treinamento.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Anual com acompanhamento Mensal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50% dos Conselheiros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Certificados emitidos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r>
                        <a:rPr lang="en-US" sz="1599" dirty="0" err="1">
                          <a:solidFill>
                            <a:srgbClr val="000000"/>
                          </a:solidFill>
                          <a:highlight>
                            <a:srgbClr val="FFFF00"/>
                          </a:highlight>
                          <a:latin typeface="Canva Sans"/>
                          <a:ea typeface="Canva Sans"/>
                          <a:cs typeface="Canva Sans"/>
                          <a:sym typeface="Canva Sans"/>
                        </a:rPr>
                        <a:t>Área</a:t>
                      </a:r>
                      <a:r>
                        <a:rPr lang="en-US" sz="1599" dirty="0">
                          <a:solidFill>
                            <a:srgbClr val="000000"/>
                          </a:solidFill>
                          <a:highlight>
                            <a:srgbClr val="FFFF00"/>
                          </a:highlight>
                          <a:latin typeface="Canva Sans"/>
                          <a:ea typeface="Canva Sans"/>
                          <a:cs typeface="Canva Sans"/>
                          <a:sym typeface="Canva Sans"/>
                        </a:rPr>
                        <a:t> do </a:t>
                      </a:r>
                      <a:r>
                        <a:rPr lang="en-US" sz="1599" dirty="0" err="1">
                          <a:solidFill>
                            <a:srgbClr val="000000"/>
                          </a:solidFill>
                          <a:highlight>
                            <a:srgbClr val="FFFF00"/>
                          </a:highlight>
                          <a:latin typeface="Canva Sans"/>
                          <a:ea typeface="Canva Sans"/>
                          <a:cs typeface="Canva Sans"/>
                          <a:sym typeface="Canva Sans"/>
                        </a:rPr>
                        <a:t>Responsável</a:t>
                      </a:r>
                      <a:endParaRPr lang="en-US" sz="1100" dirty="0">
                        <a:highlight>
                          <a:srgbClr val="FFFF00"/>
                        </a:highlight>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pSp>
        <p:nvGrpSpPr>
          <p:cNvPr id="3" name="Group 3"/>
          <p:cNvGrpSpPr/>
          <p:nvPr/>
        </p:nvGrpSpPr>
        <p:grpSpPr>
          <a:xfrm>
            <a:off x="-461095" y="349898"/>
            <a:ext cx="18245552" cy="1492762"/>
            <a:chOff x="0" y="0"/>
            <a:chExt cx="4680209" cy="382912"/>
          </a:xfrm>
        </p:grpSpPr>
        <p:sp>
          <p:nvSpPr>
            <p:cNvPr id="4" name="Freeform 4"/>
            <p:cNvSpPr/>
            <p:nvPr/>
          </p:nvSpPr>
          <p:spPr>
            <a:xfrm>
              <a:off x="0" y="0"/>
              <a:ext cx="4680209" cy="382912"/>
            </a:xfrm>
            <a:custGeom>
              <a:avLst/>
              <a:gdLst/>
              <a:ahLst/>
              <a:cxnLst/>
              <a:rect l="l" t="t" r="r" b="b"/>
              <a:pathLst>
                <a:path w="4680209" h="382912">
                  <a:moveTo>
                    <a:pt x="14003" y="0"/>
                  </a:moveTo>
                  <a:lnTo>
                    <a:pt x="4666206" y="0"/>
                  </a:lnTo>
                  <a:cubicBezTo>
                    <a:pt x="4673940" y="0"/>
                    <a:pt x="4680209" y="6269"/>
                    <a:pt x="4680209" y="14003"/>
                  </a:cubicBezTo>
                  <a:lnTo>
                    <a:pt x="4680209" y="368909"/>
                  </a:lnTo>
                  <a:cubicBezTo>
                    <a:pt x="4680209" y="372623"/>
                    <a:pt x="4678734" y="376185"/>
                    <a:pt x="4676108" y="378811"/>
                  </a:cubicBezTo>
                  <a:cubicBezTo>
                    <a:pt x="4673482" y="381437"/>
                    <a:pt x="4669920" y="382912"/>
                    <a:pt x="4666206" y="382912"/>
                  </a:cubicBezTo>
                  <a:lnTo>
                    <a:pt x="14003" y="382912"/>
                  </a:lnTo>
                  <a:cubicBezTo>
                    <a:pt x="10289" y="382912"/>
                    <a:pt x="6727" y="381437"/>
                    <a:pt x="4101" y="378811"/>
                  </a:cubicBezTo>
                  <a:cubicBezTo>
                    <a:pt x="1475" y="376185"/>
                    <a:pt x="0" y="372623"/>
                    <a:pt x="0" y="368909"/>
                  </a:cubicBezTo>
                  <a:lnTo>
                    <a:pt x="0" y="14003"/>
                  </a:lnTo>
                  <a:cubicBezTo>
                    <a:pt x="0" y="10289"/>
                    <a:pt x="1475" y="6727"/>
                    <a:pt x="4101" y="4101"/>
                  </a:cubicBezTo>
                  <a:cubicBezTo>
                    <a:pt x="6727" y="1475"/>
                    <a:pt x="10289" y="0"/>
                    <a:pt x="14003" y="0"/>
                  </a:cubicBezTo>
                  <a:close/>
                </a:path>
              </a:pathLst>
            </a:custGeom>
            <a:solidFill>
              <a:srgbClr val="000000">
                <a:alpha val="0"/>
              </a:srgbClr>
            </a:solidFill>
            <a:ln w="76200" cap="rnd">
              <a:solidFill>
                <a:srgbClr val="000000"/>
              </a:solidFill>
              <a:prstDash val="solid"/>
              <a:round/>
            </a:ln>
          </p:spPr>
          <p:txBody>
            <a:bodyPr/>
            <a:lstStyle/>
            <a:p>
              <a:endParaRPr lang="en-US"/>
            </a:p>
          </p:txBody>
        </p:sp>
        <p:sp>
          <p:nvSpPr>
            <p:cNvPr id="5" name="TextBox 5"/>
            <p:cNvSpPr txBox="1"/>
            <p:nvPr/>
          </p:nvSpPr>
          <p:spPr>
            <a:xfrm>
              <a:off x="0" y="-38100"/>
              <a:ext cx="4680209" cy="421012"/>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028700" y="387317"/>
            <a:ext cx="6916115" cy="1063691"/>
          </a:xfrm>
          <a:prstGeom prst="rect">
            <a:avLst/>
          </a:prstGeom>
        </p:spPr>
        <p:txBody>
          <a:bodyPr lIns="0" tIns="0" rIns="0" bIns="0" rtlCol="0" anchor="t">
            <a:spAutoFit/>
          </a:bodyPr>
          <a:lstStyle/>
          <a:p>
            <a:pPr marL="0" lvl="0" indent="0" algn="ctr">
              <a:lnSpc>
                <a:spcPts val="7811"/>
              </a:lnSpc>
              <a:spcBef>
                <a:spcPct val="0"/>
              </a:spcBef>
            </a:pPr>
            <a:r>
              <a:rPr lang="en-US" sz="5579" b="1">
                <a:solidFill>
                  <a:srgbClr val="000000"/>
                </a:solidFill>
                <a:latin typeface="Futura Bold"/>
                <a:ea typeface="Futura Bold"/>
                <a:cs typeface="Futura Bold"/>
                <a:sym typeface="Futura Bold"/>
              </a:rPr>
              <a:t>Objetivos Estratégicos </a:t>
            </a:r>
          </a:p>
        </p:txBody>
      </p:sp>
      <p:sp>
        <p:nvSpPr>
          <p:cNvPr id="7" name="TextBox 7"/>
          <p:cNvSpPr txBox="1"/>
          <p:nvPr/>
        </p:nvSpPr>
        <p:spPr>
          <a:xfrm>
            <a:off x="8801482" y="521967"/>
            <a:ext cx="8457818" cy="1110523"/>
          </a:xfrm>
          <a:prstGeom prst="rect">
            <a:avLst/>
          </a:prstGeom>
        </p:spPr>
        <p:txBody>
          <a:bodyPr lIns="0" tIns="0" rIns="0" bIns="0" rtlCol="0" anchor="t">
            <a:spAutoFit/>
          </a:bodyPr>
          <a:lstStyle/>
          <a:p>
            <a:pPr marL="0" lvl="0" indent="0" algn="just">
              <a:lnSpc>
                <a:spcPts val="2983"/>
              </a:lnSpc>
              <a:spcBef>
                <a:spcPct val="0"/>
              </a:spcBef>
            </a:pPr>
            <a:r>
              <a:rPr lang="en-US" sz="2130" b="1" i="1">
                <a:solidFill>
                  <a:srgbClr val="272366"/>
                </a:solidFill>
                <a:latin typeface="Arsenal Bold Italics"/>
                <a:ea typeface="Arsenal Bold Italics"/>
                <a:cs typeface="Arsenal Bold Italics"/>
                <a:sym typeface="Arsenal Bold Italics"/>
              </a:rPr>
              <a:t>São resultados futuros que se pretende atingir. São alvos que se pretende alcançar dentro de um certo espaço de tempo, aplicando determinados recursos disponíveis ou possíveis.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1999456734"/>
              </p:ext>
            </p:extLst>
          </p:nvPr>
        </p:nvGraphicFramePr>
        <p:xfrm>
          <a:off x="1153420" y="2111113"/>
          <a:ext cx="15981161" cy="7267575"/>
        </p:xfrm>
        <a:graphic>
          <a:graphicData uri="http://schemas.openxmlformats.org/drawingml/2006/table">
            <a:tbl>
              <a:tblPr/>
              <a:tblGrid>
                <a:gridCol w="2071932">
                  <a:extLst>
                    <a:ext uri="{9D8B030D-6E8A-4147-A177-3AD203B41FA5}">
                      <a16:colId xmlns:a16="http://schemas.microsoft.com/office/drawing/2014/main" val="20000"/>
                    </a:ext>
                  </a:extLst>
                </a:gridCol>
                <a:gridCol w="2946093">
                  <a:extLst>
                    <a:ext uri="{9D8B030D-6E8A-4147-A177-3AD203B41FA5}">
                      <a16:colId xmlns:a16="http://schemas.microsoft.com/office/drawing/2014/main" val="20001"/>
                    </a:ext>
                  </a:extLst>
                </a:gridCol>
                <a:gridCol w="2407894">
                  <a:extLst>
                    <a:ext uri="{9D8B030D-6E8A-4147-A177-3AD203B41FA5}">
                      <a16:colId xmlns:a16="http://schemas.microsoft.com/office/drawing/2014/main" val="20002"/>
                    </a:ext>
                  </a:extLst>
                </a:gridCol>
                <a:gridCol w="1741353">
                  <a:extLst>
                    <a:ext uri="{9D8B030D-6E8A-4147-A177-3AD203B41FA5}">
                      <a16:colId xmlns:a16="http://schemas.microsoft.com/office/drawing/2014/main" val="20003"/>
                    </a:ext>
                  </a:extLst>
                </a:gridCol>
                <a:gridCol w="2465879">
                  <a:extLst>
                    <a:ext uri="{9D8B030D-6E8A-4147-A177-3AD203B41FA5}">
                      <a16:colId xmlns:a16="http://schemas.microsoft.com/office/drawing/2014/main" val="20004"/>
                    </a:ext>
                  </a:extLst>
                </a:gridCol>
                <a:gridCol w="2233582">
                  <a:extLst>
                    <a:ext uri="{9D8B030D-6E8A-4147-A177-3AD203B41FA5}">
                      <a16:colId xmlns:a16="http://schemas.microsoft.com/office/drawing/2014/main" val="20005"/>
                    </a:ext>
                  </a:extLst>
                </a:gridCol>
                <a:gridCol w="2114428">
                  <a:extLst>
                    <a:ext uri="{9D8B030D-6E8A-4147-A177-3AD203B41FA5}">
                      <a16:colId xmlns:a16="http://schemas.microsoft.com/office/drawing/2014/main" val="20006"/>
                    </a:ext>
                  </a:extLst>
                </a:gridCol>
              </a:tblGrid>
              <a:tr h="1350103">
                <a:tc>
                  <a:txBody>
                    <a:bodyPr/>
                    <a:lstStyle/>
                    <a:p>
                      <a:pPr marL="0" lvl="0" indent="0" algn="ctr">
                        <a:lnSpc>
                          <a:spcPts val="2380"/>
                        </a:lnSpc>
                        <a:spcBef>
                          <a:spcPct val="0"/>
                        </a:spcBef>
                        <a:defRPr/>
                      </a:pPr>
                      <a:r>
                        <a:rPr lang="en-US" sz="1700" b="1" u="none" strike="noStrike">
                          <a:solidFill>
                            <a:srgbClr val="FFFFFF"/>
                          </a:solidFill>
                          <a:latin typeface="Canva Sans Bold"/>
                          <a:ea typeface="Canva Sans Bold"/>
                          <a:cs typeface="Canva Sans Bold"/>
                          <a:sym typeface="Canva Sans Bold"/>
                        </a:rPr>
                        <a:t>Objetivo Organizacional</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0B2160"/>
                    </a:solidFill>
                  </a:tcPr>
                </a:tc>
                <a:tc>
                  <a:txBody>
                    <a:bodyPr/>
                    <a:lstStyle/>
                    <a:p>
                      <a:pPr marL="0" lvl="0" indent="0" algn="ctr">
                        <a:lnSpc>
                          <a:spcPts val="2380"/>
                        </a:lnSpc>
                        <a:spcBef>
                          <a:spcPct val="0"/>
                        </a:spcBef>
                        <a:defRPr/>
                      </a:pPr>
                      <a:r>
                        <a:rPr lang="en-US" sz="1700" b="1" u="none" strike="noStrike">
                          <a:solidFill>
                            <a:srgbClr val="FFFFFF"/>
                          </a:solidFill>
                          <a:latin typeface="Canva Sans Bold"/>
                          <a:ea typeface="Canva Sans Bold"/>
                          <a:cs typeface="Canva Sans Bold"/>
                          <a:sym typeface="Canva Sans Bold"/>
                        </a:rPr>
                        <a:t>Ação</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0B2160"/>
                    </a:solidFill>
                  </a:tcPr>
                </a:tc>
                <a:tc>
                  <a:txBody>
                    <a:bodyPr/>
                    <a:lstStyle/>
                    <a:p>
                      <a:pPr marL="0" lvl="0" indent="0" algn="ctr">
                        <a:lnSpc>
                          <a:spcPts val="2380"/>
                        </a:lnSpc>
                        <a:spcBef>
                          <a:spcPct val="0"/>
                        </a:spcBef>
                        <a:defRPr/>
                      </a:pPr>
                      <a:r>
                        <a:rPr lang="en-US" sz="1700" b="1" u="none" strike="noStrike">
                          <a:solidFill>
                            <a:srgbClr val="FFFFFF"/>
                          </a:solidFill>
                          <a:latin typeface="Canva Sans Bold"/>
                          <a:ea typeface="Canva Sans Bold"/>
                          <a:cs typeface="Canva Sans Bold"/>
                          <a:sym typeface="Canva Sans Bold"/>
                        </a:rPr>
                        <a:t>Indicador</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0B2160"/>
                    </a:solidFill>
                  </a:tcPr>
                </a:tc>
                <a:tc>
                  <a:txBody>
                    <a:bodyPr/>
                    <a:lstStyle/>
                    <a:p>
                      <a:pPr marL="0" lvl="0" indent="0" algn="ctr">
                        <a:lnSpc>
                          <a:spcPts val="2380"/>
                        </a:lnSpc>
                        <a:spcBef>
                          <a:spcPct val="0"/>
                        </a:spcBef>
                        <a:defRPr/>
                      </a:pPr>
                      <a:r>
                        <a:rPr lang="en-US" sz="1700" b="1" u="none" strike="noStrike">
                          <a:solidFill>
                            <a:srgbClr val="FFFFFF"/>
                          </a:solidFill>
                          <a:latin typeface="Canva Sans Bold"/>
                          <a:ea typeface="Canva Sans Bold"/>
                          <a:cs typeface="Canva Sans Bold"/>
                          <a:sym typeface="Canva Sans Bold"/>
                        </a:rPr>
                        <a:t>Frequência da Mensuração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0B2160"/>
                    </a:solidFill>
                  </a:tcPr>
                </a:tc>
                <a:tc>
                  <a:txBody>
                    <a:bodyPr/>
                    <a:lstStyle/>
                    <a:p>
                      <a:pPr marL="0" lvl="0" indent="0" algn="ctr">
                        <a:lnSpc>
                          <a:spcPts val="2380"/>
                        </a:lnSpc>
                        <a:spcBef>
                          <a:spcPct val="0"/>
                        </a:spcBef>
                        <a:defRPr/>
                      </a:pPr>
                      <a:r>
                        <a:rPr lang="en-US" sz="1700" b="1" u="none" strike="noStrike">
                          <a:solidFill>
                            <a:srgbClr val="FFFFFF"/>
                          </a:solidFill>
                          <a:latin typeface="Canva Sans Bold"/>
                          <a:ea typeface="Canva Sans Bold"/>
                          <a:cs typeface="Canva Sans Bold"/>
                          <a:sym typeface="Canva Sans Bold"/>
                        </a:rPr>
                        <a:t>Meta do Indicador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0B2160"/>
                    </a:solidFill>
                  </a:tcPr>
                </a:tc>
                <a:tc>
                  <a:txBody>
                    <a:bodyPr/>
                    <a:lstStyle/>
                    <a:p>
                      <a:pPr marL="0" lvl="0" indent="0" algn="ctr">
                        <a:lnSpc>
                          <a:spcPts val="2380"/>
                        </a:lnSpc>
                        <a:spcBef>
                          <a:spcPct val="0"/>
                        </a:spcBef>
                        <a:defRPr/>
                      </a:pPr>
                      <a:r>
                        <a:rPr lang="en-US" sz="1700" b="1" u="none" strike="noStrike">
                          <a:solidFill>
                            <a:srgbClr val="FFFFFF"/>
                          </a:solidFill>
                          <a:latin typeface="Canva Sans Bold"/>
                          <a:ea typeface="Canva Sans Bold"/>
                          <a:cs typeface="Canva Sans Bold"/>
                          <a:sym typeface="Canva Sans Bold"/>
                        </a:rPr>
                        <a:t>Fonte Informação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0B2160"/>
                    </a:solidFill>
                  </a:tcPr>
                </a:tc>
                <a:tc>
                  <a:txBody>
                    <a:bodyPr/>
                    <a:lstStyle/>
                    <a:p>
                      <a:pPr marL="0" lvl="0" indent="0" algn="ctr">
                        <a:lnSpc>
                          <a:spcPts val="2380"/>
                        </a:lnSpc>
                        <a:spcBef>
                          <a:spcPct val="0"/>
                        </a:spcBef>
                        <a:defRPr/>
                      </a:pPr>
                      <a:r>
                        <a:rPr lang="en-US" sz="1700" b="1" u="none" strike="noStrike">
                          <a:solidFill>
                            <a:srgbClr val="FFFFFF"/>
                          </a:solidFill>
                          <a:latin typeface="Canva Sans Bold"/>
                          <a:ea typeface="Canva Sans Bold"/>
                          <a:cs typeface="Canva Sans Bold"/>
                          <a:sym typeface="Canva Sans Bold"/>
                        </a:rPr>
                        <a:t>Responsável</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0B2160"/>
                    </a:solidFill>
                  </a:tcPr>
                </a:tc>
                <a:extLst>
                  <a:ext uri="{0D108BD9-81ED-4DB2-BD59-A6C34878D82A}">
                    <a16:rowId xmlns:a16="http://schemas.microsoft.com/office/drawing/2014/main" val="10000"/>
                  </a:ext>
                </a:extLst>
              </a:tr>
              <a:tr h="2958736">
                <a:tc rowSpan="2">
                  <a:txBody>
                    <a:bodyPr/>
                    <a:lstStyle/>
                    <a:p>
                      <a:pPr marL="0" lvl="0" indent="0" algn="ctr">
                        <a:lnSpc>
                          <a:spcPts val="2240"/>
                        </a:lnSpc>
                        <a:spcBef>
                          <a:spcPct val="0"/>
                        </a:spcBef>
                        <a:defRPr/>
                      </a:pPr>
                      <a:r>
                        <a:rPr lang="en-US" sz="1600">
                          <a:solidFill>
                            <a:srgbClr val="000000"/>
                          </a:solidFill>
                          <a:latin typeface="Canva Sans"/>
                          <a:ea typeface="Canva Sans"/>
                          <a:cs typeface="Canva Sans"/>
                          <a:sym typeface="Canva Sans"/>
                        </a:rPr>
                        <a:t>Fortalecer a imagem Institucional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a:solidFill>
                            <a:srgbClr val="000000"/>
                          </a:solidFill>
                          <a:latin typeface="Canva Sans"/>
                          <a:ea typeface="Canva Sans"/>
                          <a:cs typeface="Canva Sans"/>
                          <a:sym typeface="Canva Sans"/>
                        </a:rPr>
                        <a:t>Manter a realização de audiências públicas anuais no intuito de informar aos beneficiários e a população em geral sobre a situação da autarquia e fortalecer a Transparência Pública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a:solidFill>
                            <a:srgbClr val="000000"/>
                          </a:solidFill>
                          <a:latin typeface="Canva Sans"/>
                          <a:ea typeface="Canva Sans"/>
                          <a:cs typeface="Canva Sans"/>
                          <a:sym typeface="Canva Sans"/>
                        </a:rPr>
                        <a:t>Total de matérias com conceito positivo e/ou negativo / total avaliado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Anual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a:solidFill>
                            <a:srgbClr val="000000"/>
                          </a:solidFill>
                          <a:latin typeface="Canva Sans"/>
                          <a:ea typeface="Canva Sans"/>
                          <a:cs typeface="Canva Sans"/>
                          <a:sym typeface="Canva Sans"/>
                        </a:rPr>
                        <a:t>70% das matérias externas e internas publicadas com conceito positivo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a:solidFill>
                            <a:srgbClr val="000000"/>
                          </a:solidFill>
                          <a:latin typeface="Canva Sans"/>
                          <a:ea typeface="Canva Sans"/>
                          <a:cs typeface="Canva Sans"/>
                          <a:sym typeface="Canva Sans"/>
                        </a:rPr>
                        <a:t>Jornais, Revistas e demais veículos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r>
                        <a:rPr lang="en-US" sz="1599" dirty="0" err="1">
                          <a:solidFill>
                            <a:srgbClr val="000000"/>
                          </a:solidFill>
                          <a:highlight>
                            <a:srgbClr val="FFFF00"/>
                          </a:highlight>
                          <a:latin typeface="Canva Sans"/>
                          <a:ea typeface="Canva Sans"/>
                          <a:cs typeface="Canva Sans"/>
                          <a:sym typeface="Canva Sans"/>
                        </a:rPr>
                        <a:t>Área</a:t>
                      </a:r>
                      <a:r>
                        <a:rPr lang="en-US" sz="1599" dirty="0">
                          <a:solidFill>
                            <a:srgbClr val="000000"/>
                          </a:solidFill>
                          <a:highlight>
                            <a:srgbClr val="FFFF00"/>
                          </a:highlight>
                          <a:latin typeface="Canva Sans"/>
                          <a:ea typeface="Canva Sans"/>
                          <a:cs typeface="Canva Sans"/>
                          <a:sym typeface="Canva Sans"/>
                        </a:rPr>
                        <a:t> do </a:t>
                      </a:r>
                      <a:r>
                        <a:rPr lang="en-US" sz="1599" dirty="0" err="1">
                          <a:solidFill>
                            <a:srgbClr val="000000"/>
                          </a:solidFill>
                          <a:highlight>
                            <a:srgbClr val="FFFF00"/>
                          </a:highlight>
                          <a:latin typeface="Canva Sans"/>
                          <a:ea typeface="Canva Sans"/>
                          <a:cs typeface="Canva Sans"/>
                          <a:sym typeface="Canva Sans"/>
                        </a:rPr>
                        <a:t>Responsável</a:t>
                      </a:r>
                      <a:endParaRPr lang="en-US" sz="1100" dirty="0">
                        <a:highlight>
                          <a:srgbClr val="FFFF00"/>
                        </a:highlight>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58736">
                <a:tc vMerge="1">
                  <a:txBody>
                    <a:bodyPr/>
                    <a:lstStyle/>
                    <a:p>
                      <a:pPr marL="0" lvl="0" indent="0" algn="ctr">
                        <a:lnSpc>
                          <a:spcPts val="2240"/>
                        </a:lnSpc>
                        <a:spcBef>
                          <a:spcPct val="0"/>
                        </a:spcBef>
                        <a:defRPr/>
                      </a:pPr>
                      <a:r>
                        <a:rPr lang="en-US" sz="1600">
                          <a:solidFill>
                            <a:srgbClr val="000000"/>
                          </a:solidFill>
                          <a:latin typeface="Canva Sans"/>
                          <a:ea typeface="Canva Sans"/>
                          <a:cs typeface="Canva Sans"/>
                          <a:sym typeface="Canva Sans"/>
                        </a:rPr>
                        <a:t>Fortalecer a imagem Institucional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a:solidFill>
                            <a:srgbClr val="000000"/>
                          </a:solidFill>
                          <a:latin typeface="Canva Sans"/>
                          <a:ea typeface="Canva Sans"/>
                          <a:cs typeface="Canva Sans"/>
                          <a:sym typeface="Canva Sans"/>
                        </a:rPr>
                        <a:t>Promover cursos/palestras que possibilitem o conhecimento das atividades desenvolvidas pelo RPPS e a disseminação de conhecimento àqueles que necessitam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a:solidFill>
                            <a:srgbClr val="000000"/>
                          </a:solidFill>
                          <a:latin typeface="Canva Sans"/>
                          <a:ea typeface="Canva Sans"/>
                          <a:cs typeface="Canva Sans"/>
                          <a:sym typeface="Canva Sans"/>
                        </a:rPr>
                        <a:t>Médias Produzidas e Divulgadas (Vídeo Institucional, Cartilha Previdenciária)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u="none" strike="noStrike">
                          <a:solidFill>
                            <a:srgbClr val="000000"/>
                          </a:solidFill>
                          <a:latin typeface="Canva Sans"/>
                          <a:ea typeface="Canva Sans"/>
                          <a:cs typeface="Canva Sans"/>
                          <a:sym typeface="Canva Sans"/>
                        </a:rPr>
                        <a:t>Anual</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a:solidFill>
                            <a:srgbClr val="000000"/>
                          </a:solidFill>
                          <a:latin typeface="Canva Sans"/>
                          <a:ea typeface="Canva Sans"/>
                          <a:cs typeface="Canva Sans"/>
                          <a:sym typeface="Canva Sans"/>
                        </a:rPr>
                        <a:t>2 edições (anuais)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lvl="0" indent="0" algn="ctr">
                        <a:lnSpc>
                          <a:spcPts val="2240"/>
                        </a:lnSpc>
                        <a:spcBef>
                          <a:spcPct val="0"/>
                        </a:spcBef>
                        <a:defRPr/>
                      </a:pPr>
                      <a:r>
                        <a:rPr lang="en-US" sz="1600">
                          <a:solidFill>
                            <a:srgbClr val="000000"/>
                          </a:solidFill>
                          <a:latin typeface="Canva Sans"/>
                          <a:ea typeface="Canva Sans"/>
                          <a:cs typeface="Canva Sans"/>
                          <a:sym typeface="Canva Sans"/>
                        </a:rPr>
                        <a:t>Mídias Produzidas e Publicadas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239"/>
                        </a:lnSpc>
                        <a:defRPr/>
                      </a:pPr>
                      <a:r>
                        <a:rPr lang="en-US" sz="1599" dirty="0" err="1">
                          <a:solidFill>
                            <a:srgbClr val="000000"/>
                          </a:solidFill>
                          <a:highlight>
                            <a:srgbClr val="FFFF00"/>
                          </a:highlight>
                          <a:latin typeface="Canva Sans"/>
                          <a:ea typeface="Canva Sans"/>
                          <a:cs typeface="Canva Sans"/>
                          <a:sym typeface="Canva Sans"/>
                        </a:rPr>
                        <a:t>Área</a:t>
                      </a:r>
                      <a:r>
                        <a:rPr lang="en-US" sz="1599" dirty="0">
                          <a:solidFill>
                            <a:srgbClr val="000000"/>
                          </a:solidFill>
                          <a:highlight>
                            <a:srgbClr val="FFFF00"/>
                          </a:highlight>
                          <a:latin typeface="Canva Sans"/>
                          <a:ea typeface="Canva Sans"/>
                          <a:cs typeface="Canva Sans"/>
                          <a:sym typeface="Canva Sans"/>
                        </a:rPr>
                        <a:t> do </a:t>
                      </a:r>
                      <a:r>
                        <a:rPr lang="en-US" sz="1599" dirty="0" err="1">
                          <a:solidFill>
                            <a:srgbClr val="000000"/>
                          </a:solidFill>
                          <a:highlight>
                            <a:srgbClr val="FFFF00"/>
                          </a:highlight>
                          <a:latin typeface="Canva Sans"/>
                          <a:ea typeface="Canva Sans"/>
                          <a:cs typeface="Canva Sans"/>
                          <a:sym typeface="Canva Sans"/>
                        </a:rPr>
                        <a:t>Responsável</a:t>
                      </a:r>
                      <a:endParaRPr lang="en-US" sz="1100" dirty="0">
                        <a:highlight>
                          <a:srgbClr val="FFFF00"/>
                        </a:highlight>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pSp>
        <p:nvGrpSpPr>
          <p:cNvPr id="3" name="Group 3"/>
          <p:cNvGrpSpPr/>
          <p:nvPr/>
        </p:nvGrpSpPr>
        <p:grpSpPr>
          <a:xfrm>
            <a:off x="-461095" y="349898"/>
            <a:ext cx="18245552" cy="1492762"/>
            <a:chOff x="0" y="0"/>
            <a:chExt cx="4680209" cy="382912"/>
          </a:xfrm>
        </p:grpSpPr>
        <p:sp>
          <p:nvSpPr>
            <p:cNvPr id="4" name="Freeform 4"/>
            <p:cNvSpPr/>
            <p:nvPr/>
          </p:nvSpPr>
          <p:spPr>
            <a:xfrm>
              <a:off x="0" y="0"/>
              <a:ext cx="4680209" cy="382912"/>
            </a:xfrm>
            <a:custGeom>
              <a:avLst/>
              <a:gdLst/>
              <a:ahLst/>
              <a:cxnLst/>
              <a:rect l="l" t="t" r="r" b="b"/>
              <a:pathLst>
                <a:path w="4680209" h="382912">
                  <a:moveTo>
                    <a:pt x="14003" y="0"/>
                  </a:moveTo>
                  <a:lnTo>
                    <a:pt x="4666206" y="0"/>
                  </a:lnTo>
                  <a:cubicBezTo>
                    <a:pt x="4673940" y="0"/>
                    <a:pt x="4680209" y="6269"/>
                    <a:pt x="4680209" y="14003"/>
                  </a:cubicBezTo>
                  <a:lnTo>
                    <a:pt x="4680209" y="368909"/>
                  </a:lnTo>
                  <a:cubicBezTo>
                    <a:pt x="4680209" y="372623"/>
                    <a:pt x="4678734" y="376185"/>
                    <a:pt x="4676108" y="378811"/>
                  </a:cubicBezTo>
                  <a:cubicBezTo>
                    <a:pt x="4673482" y="381437"/>
                    <a:pt x="4669920" y="382912"/>
                    <a:pt x="4666206" y="382912"/>
                  </a:cubicBezTo>
                  <a:lnTo>
                    <a:pt x="14003" y="382912"/>
                  </a:lnTo>
                  <a:cubicBezTo>
                    <a:pt x="10289" y="382912"/>
                    <a:pt x="6727" y="381437"/>
                    <a:pt x="4101" y="378811"/>
                  </a:cubicBezTo>
                  <a:cubicBezTo>
                    <a:pt x="1475" y="376185"/>
                    <a:pt x="0" y="372623"/>
                    <a:pt x="0" y="368909"/>
                  </a:cubicBezTo>
                  <a:lnTo>
                    <a:pt x="0" y="14003"/>
                  </a:lnTo>
                  <a:cubicBezTo>
                    <a:pt x="0" y="10289"/>
                    <a:pt x="1475" y="6727"/>
                    <a:pt x="4101" y="4101"/>
                  </a:cubicBezTo>
                  <a:cubicBezTo>
                    <a:pt x="6727" y="1475"/>
                    <a:pt x="10289" y="0"/>
                    <a:pt x="14003" y="0"/>
                  </a:cubicBezTo>
                  <a:close/>
                </a:path>
              </a:pathLst>
            </a:custGeom>
            <a:solidFill>
              <a:srgbClr val="000000">
                <a:alpha val="0"/>
              </a:srgbClr>
            </a:solidFill>
            <a:ln w="76200" cap="rnd">
              <a:solidFill>
                <a:srgbClr val="000000"/>
              </a:solidFill>
              <a:prstDash val="solid"/>
              <a:round/>
            </a:ln>
          </p:spPr>
          <p:txBody>
            <a:bodyPr/>
            <a:lstStyle/>
            <a:p>
              <a:endParaRPr lang="en-US"/>
            </a:p>
          </p:txBody>
        </p:sp>
        <p:sp>
          <p:nvSpPr>
            <p:cNvPr id="5" name="TextBox 5"/>
            <p:cNvSpPr txBox="1"/>
            <p:nvPr/>
          </p:nvSpPr>
          <p:spPr>
            <a:xfrm>
              <a:off x="0" y="-38100"/>
              <a:ext cx="4680209" cy="421012"/>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028700" y="387317"/>
            <a:ext cx="6916115" cy="1063691"/>
          </a:xfrm>
          <a:prstGeom prst="rect">
            <a:avLst/>
          </a:prstGeom>
        </p:spPr>
        <p:txBody>
          <a:bodyPr lIns="0" tIns="0" rIns="0" bIns="0" rtlCol="0" anchor="t">
            <a:spAutoFit/>
          </a:bodyPr>
          <a:lstStyle/>
          <a:p>
            <a:pPr marL="0" lvl="0" indent="0" algn="ctr">
              <a:lnSpc>
                <a:spcPts val="7811"/>
              </a:lnSpc>
              <a:spcBef>
                <a:spcPct val="0"/>
              </a:spcBef>
            </a:pPr>
            <a:r>
              <a:rPr lang="en-US" sz="5579" b="1">
                <a:solidFill>
                  <a:srgbClr val="000000"/>
                </a:solidFill>
                <a:latin typeface="Futura Bold"/>
                <a:ea typeface="Futura Bold"/>
                <a:cs typeface="Futura Bold"/>
                <a:sym typeface="Futura Bold"/>
              </a:rPr>
              <a:t>Objetivos Estratégicos </a:t>
            </a:r>
          </a:p>
        </p:txBody>
      </p:sp>
      <p:sp>
        <p:nvSpPr>
          <p:cNvPr id="7" name="TextBox 7"/>
          <p:cNvSpPr txBox="1"/>
          <p:nvPr/>
        </p:nvSpPr>
        <p:spPr>
          <a:xfrm>
            <a:off x="8801482" y="521967"/>
            <a:ext cx="8457818" cy="1110523"/>
          </a:xfrm>
          <a:prstGeom prst="rect">
            <a:avLst/>
          </a:prstGeom>
        </p:spPr>
        <p:txBody>
          <a:bodyPr lIns="0" tIns="0" rIns="0" bIns="0" rtlCol="0" anchor="t">
            <a:spAutoFit/>
          </a:bodyPr>
          <a:lstStyle/>
          <a:p>
            <a:pPr marL="0" lvl="0" indent="0" algn="just">
              <a:lnSpc>
                <a:spcPts val="2983"/>
              </a:lnSpc>
              <a:spcBef>
                <a:spcPct val="0"/>
              </a:spcBef>
            </a:pPr>
            <a:r>
              <a:rPr lang="en-US" sz="2130" b="1" i="1">
                <a:solidFill>
                  <a:srgbClr val="272366"/>
                </a:solidFill>
                <a:latin typeface="Arsenal Bold Italics"/>
                <a:ea typeface="Arsenal Bold Italics"/>
                <a:cs typeface="Arsenal Bold Italics"/>
                <a:sym typeface="Arsenal Bold Italics"/>
              </a:rPr>
              <a:t>São resultados futuros que se pretende atingir. São alvos que se pretende alcançar dentro de um certo espaço de tempo, aplicando determinados recursos disponíveis ou possíveis.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995240" y="18617"/>
            <a:ext cx="292760" cy="10268383"/>
            <a:chOff x="0" y="0"/>
            <a:chExt cx="77105" cy="2704430"/>
          </a:xfrm>
        </p:grpSpPr>
        <p:sp>
          <p:nvSpPr>
            <p:cNvPr id="3" name="Freeform 3"/>
            <p:cNvSpPr/>
            <p:nvPr/>
          </p:nvSpPr>
          <p:spPr>
            <a:xfrm>
              <a:off x="0" y="0"/>
              <a:ext cx="77105" cy="2704430"/>
            </a:xfrm>
            <a:custGeom>
              <a:avLst/>
              <a:gdLst/>
              <a:ahLst/>
              <a:cxnLst/>
              <a:rect l="l" t="t" r="r" b="b"/>
              <a:pathLst>
                <a:path w="77105" h="2704430">
                  <a:moveTo>
                    <a:pt x="0" y="0"/>
                  </a:moveTo>
                  <a:lnTo>
                    <a:pt x="77105" y="0"/>
                  </a:lnTo>
                  <a:lnTo>
                    <a:pt x="77105" y="2704430"/>
                  </a:lnTo>
                  <a:lnTo>
                    <a:pt x="0" y="2704430"/>
                  </a:lnTo>
                  <a:close/>
                </a:path>
              </a:pathLst>
            </a:custGeom>
            <a:solidFill>
              <a:srgbClr val="12478D"/>
            </a:solidFill>
          </p:spPr>
          <p:txBody>
            <a:bodyPr/>
            <a:lstStyle/>
            <a:p>
              <a:endParaRPr lang="en-US"/>
            </a:p>
          </p:txBody>
        </p:sp>
        <p:sp>
          <p:nvSpPr>
            <p:cNvPr id="4" name="TextBox 4"/>
            <p:cNvSpPr txBox="1"/>
            <p:nvPr/>
          </p:nvSpPr>
          <p:spPr>
            <a:xfrm>
              <a:off x="0" y="-38100"/>
              <a:ext cx="77105" cy="274253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555561" y="2922628"/>
            <a:ext cx="6643730" cy="6660479"/>
            <a:chOff x="0" y="0"/>
            <a:chExt cx="1822775" cy="1827370"/>
          </a:xfrm>
        </p:grpSpPr>
        <p:sp>
          <p:nvSpPr>
            <p:cNvPr id="6" name="Freeform 6"/>
            <p:cNvSpPr/>
            <p:nvPr/>
          </p:nvSpPr>
          <p:spPr>
            <a:xfrm>
              <a:off x="0" y="0"/>
              <a:ext cx="1822775" cy="1827370"/>
            </a:xfrm>
            <a:custGeom>
              <a:avLst/>
              <a:gdLst/>
              <a:ahLst/>
              <a:cxnLst/>
              <a:rect l="l" t="t" r="r" b="b"/>
              <a:pathLst>
                <a:path w="1822775" h="1827370">
                  <a:moveTo>
                    <a:pt x="38455" y="0"/>
                  </a:moveTo>
                  <a:lnTo>
                    <a:pt x="1784320" y="0"/>
                  </a:lnTo>
                  <a:cubicBezTo>
                    <a:pt x="1805558" y="0"/>
                    <a:pt x="1822775" y="17217"/>
                    <a:pt x="1822775" y="38455"/>
                  </a:cubicBezTo>
                  <a:lnTo>
                    <a:pt x="1822775" y="1788915"/>
                  </a:lnTo>
                  <a:cubicBezTo>
                    <a:pt x="1822775" y="1799114"/>
                    <a:pt x="1818723" y="1808895"/>
                    <a:pt x="1811512" y="1816107"/>
                  </a:cubicBezTo>
                  <a:cubicBezTo>
                    <a:pt x="1804300" y="1823318"/>
                    <a:pt x="1794519" y="1827370"/>
                    <a:pt x="1784320" y="1827370"/>
                  </a:cubicBezTo>
                  <a:lnTo>
                    <a:pt x="38455" y="1827370"/>
                  </a:lnTo>
                  <a:cubicBezTo>
                    <a:pt x="17217" y="1827370"/>
                    <a:pt x="0" y="1810153"/>
                    <a:pt x="0" y="1788915"/>
                  </a:cubicBezTo>
                  <a:lnTo>
                    <a:pt x="0" y="38455"/>
                  </a:lnTo>
                  <a:cubicBezTo>
                    <a:pt x="0" y="28256"/>
                    <a:pt x="4051" y="18475"/>
                    <a:pt x="11263" y="11263"/>
                  </a:cubicBezTo>
                  <a:cubicBezTo>
                    <a:pt x="18475" y="4051"/>
                    <a:pt x="28256" y="0"/>
                    <a:pt x="38455" y="0"/>
                  </a:cubicBezTo>
                  <a:close/>
                </a:path>
              </a:pathLst>
            </a:custGeom>
            <a:solidFill>
              <a:srgbClr val="000000">
                <a:alpha val="0"/>
              </a:srgbClr>
            </a:solidFill>
            <a:ln w="76200" cap="rnd">
              <a:solidFill>
                <a:srgbClr val="12478D"/>
              </a:solidFill>
              <a:prstDash val="solid"/>
              <a:round/>
            </a:ln>
          </p:spPr>
          <p:txBody>
            <a:bodyPr/>
            <a:lstStyle/>
            <a:p>
              <a:endParaRPr lang="en-US"/>
            </a:p>
          </p:txBody>
        </p:sp>
        <p:sp>
          <p:nvSpPr>
            <p:cNvPr id="7" name="TextBox 7"/>
            <p:cNvSpPr txBox="1"/>
            <p:nvPr/>
          </p:nvSpPr>
          <p:spPr>
            <a:xfrm>
              <a:off x="0" y="-47625"/>
              <a:ext cx="1822775" cy="1874995"/>
            </a:xfrm>
            <a:prstGeom prst="rect">
              <a:avLst/>
            </a:prstGeom>
          </p:spPr>
          <p:txBody>
            <a:bodyPr lIns="50800" tIns="50800" rIns="50800" bIns="50800" rtlCol="0" anchor="ctr"/>
            <a:lstStyle/>
            <a:p>
              <a:pPr marL="0" lvl="0" indent="0" algn="just">
                <a:lnSpc>
                  <a:spcPts val="3649"/>
                </a:lnSpc>
                <a:spcBef>
                  <a:spcPct val="0"/>
                </a:spcBef>
              </a:pPr>
              <a:endParaRPr/>
            </a:p>
          </p:txBody>
        </p:sp>
      </p:grpSp>
      <p:sp>
        <p:nvSpPr>
          <p:cNvPr id="8" name="Freeform 8"/>
          <p:cNvSpPr/>
          <p:nvPr/>
        </p:nvSpPr>
        <p:spPr>
          <a:xfrm>
            <a:off x="1901131" y="5706157"/>
            <a:ext cx="661537" cy="838706"/>
          </a:xfrm>
          <a:custGeom>
            <a:avLst/>
            <a:gdLst/>
            <a:ahLst/>
            <a:cxnLst/>
            <a:rect l="l" t="t" r="r" b="b"/>
            <a:pathLst>
              <a:path w="661537" h="838706">
                <a:moveTo>
                  <a:pt x="0" y="0"/>
                </a:moveTo>
                <a:lnTo>
                  <a:pt x="661537" y="0"/>
                </a:lnTo>
                <a:lnTo>
                  <a:pt x="661537" y="838706"/>
                </a:lnTo>
                <a:lnTo>
                  <a:pt x="0" y="8387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2562668" y="7110979"/>
            <a:ext cx="714435" cy="714435"/>
          </a:xfrm>
          <a:custGeom>
            <a:avLst/>
            <a:gdLst/>
            <a:ahLst/>
            <a:cxnLst/>
            <a:rect l="l" t="t" r="r" b="b"/>
            <a:pathLst>
              <a:path w="714435" h="714435">
                <a:moveTo>
                  <a:pt x="0" y="0"/>
                </a:moveTo>
                <a:lnTo>
                  <a:pt x="714436" y="0"/>
                </a:lnTo>
                <a:lnTo>
                  <a:pt x="714436" y="714435"/>
                </a:lnTo>
                <a:lnTo>
                  <a:pt x="0" y="7144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a:off x="2562668" y="8395358"/>
            <a:ext cx="703498" cy="703498"/>
          </a:xfrm>
          <a:custGeom>
            <a:avLst/>
            <a:gdLst/>
            <a:ahLst/>
            <a:cxnLst/>
            <a:rect l="l" t="t" r="r" b="b"/>
            <a:pathLst>
              <a:path w="703498" h="703498">
                <a:moveTo>
                  <a:pt x="0" y="0"/>
                </a:moveTo>
                <a:lnTo>
                  <a:pt x="703499" y="0"/>
                </a:lnTo>
                <a:lnTo>
                  <a:pt x="703499" y="703498"/>
                </a:lnTo>
                <a:lnTo>
                  <a:pt x="0" y="70349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1" name="Group 11"/>
          <p:cNvGrpSpPr/>
          <p:nvPr/>
        </p:nvGrpSpPr>
        <p:grpSpPr>
          <a:xfrm>
            <a:off x="8932716" y="1935951"/>
            <a:ext cx="8326584" cy="7647156"/>
            <a:chOff x="0" y="0"/>
            <a:chExt cx="2135871" cy="1961590"/>
          </a:xfrm>
        </p:grpSpPr>
        <p:sp>
          <p:nvSpPr>
            <p:cNvPr id="12" name="Freeform 12"/>
            <p:cNvSpPr/>
            <p:nvPr/>
          </p:nvSpPr>
          <p:spPr>
            <a:xfrm>
              <a:off x="0" y="0"/>
              <a:ext cx="2135871" cy="1961590"/>
            </a:xfrm>
            <a:custGeom>
              <a:avLst/>
              <a:gdLst/>
              <a:ahLst/>
              <a:cxnLst/>
              <a:rect l="l" t="t" r="r" b="b"/>
              <a:pathLst>
                <a:path w="2135871" h="1961590">
                  <a:moveTo>
                    <a:pt x="30683" y="0"/>
                  </a:moveTo>
                  <a:lnTo>
                    <a:pt x="2105189" y="0"/>
                  </a:lnTo>
                  <a:cubicBezTo>
                    <a:pt x="2113326" y="0"/>
                    <a:pt x="2121130" y="3233"/>
                    <a:pt x="2126885" y="8987"/>
                  </a:cubicBezTo>
                  <a:cubicBezTo>
                    <a:pt x="2132639" y="14741"/>
                    <a:pt x="2135871" y="22545"/>
                    <a:pt x="2135871" y="30683"/>
                  </a:cubicBezTo>
                  <a:lnTo>
                    <a:pt x="2135871" y="1930907"/>
                  </a:lnTo>
                  <a:cubicBezTo>
                    <a:pt x="2135871" y="1939044"/>
                    <a:pt x="2132639" y="1946849"/>
                    <a:pt x="2126885" y="1952603"/>
                  </a:cubicBezTo>
                  <a:cubicBezTo>
                    <a:pt x="2121130" y="1958357"/>
                    <a:pt x="2113326" y="1961590"/>
                    <a:pt x="2105189" y="1961590"/>
                  </a:cubicBezTo>
                  <a:lnTo>
                    <a:pt x="30683" y="1961590"/>
                  </a:lnTo>
                  <a:cubicBezTo>
                    <a:pt x="22545" y="1961590"/>
                    <a:pt x="14741" y="1958357"/>
                    <a:pt x="8987" y="1952603"/>
                  </a:cubicBezTo>
                  <a:cubicBezTo>
                    <a:pt x="3233" y="1946849"/>
                    <a:pt x="0" y="1939044"/>
                    <a:pt x="0" y="1930907"/>
                  </a:cubicBezTo>
                  <a:lnTo>
                    <a:pt x="0" y="30683"/>
                  </a:lnTo>
                  <a:cubicBezTo>
                    <a:pt x="0" y="22545"/>
                    <a:pt x="3233" y="14741"/>
                    <a:pt x="8987" y="8987"/>
                  </a:cubicBezTo>
                  <a:cubicBezTo>
                    <a:pt x="14741" y="3233"/>
                    <a:pt x="22545" y="0"/>
                    <a:pt x="30683" y="0"/>
                  </a:cubicBezTo>
                  <a:close/>
                </a:path>
              </a:pathLst>
            </a:custGeom>
            <a:solidFill>
              <a:srgbClr val="000000">
                <a:alpha val="0"/>
              </a:srgbClr>
            </a:solidFill>
            <a:ln w="76200" cap="rnd">
              <a:solidFill>
                <a:srgbClr val="12478D"/>
              </a:solidFill>
              <a:prstDash val="solid"/>
              <a:round/>
            </a:ln>
          </p:spPr>
          <p:txBody>
            <a:bodyPr/>
            <a:lstStyle/>
            <a:p>
              <a:endParaRPr lang="en-US"/>
            </a:p>
          </p:txBody>
        </p:sp>
        <p:sp>
          <p:nvSpPr>
            <p:cNvPr id="13" name="TextBox 13"/>
            <p:cNvSpPr txBox="1"/>
            <p:nvPr/>
          </p:nvSpPr>
          <p:spPr>
            <a:xfrm>
              <a:off x="0" y="-47625"/>
              <a:ext cx="2135871" cy="2009215"/>
            </a:xfrm>
            <a:prstGeom prst="rect">
              <a:avLst/>
            </a:prstGeom>
          </p:spPr>
          <p:txBody>
            <a:bodyPr lIns="50800" tIns="50800" rIns="50800" bIns="50800" rtlCol="0" anchor="ctr"/>
            <a:lstStyle/>
            <a:p>
              <a:pPr marL="0" lvl="0" indent="0" algn="just">
                <a:lnSpc>
                  <a:spcPts val="3649"/>
                </a:lnSpc>
                <a:spcBef>
                  <a:spcPct val="0"/>
                </a:spcBef>
              </a:pPr>
              <a:endParaRPr/>
            </a:p>
          </p:txBody>
        </p:sp>
      </p:grpSp>
      <p:sp>
        <p:nvSpPr>
          <p:cNvPr id="14" name="Freeform 14"/>
          <p:cNvSpPr/>
          <p:nvPr/>
        </p:nvSpPr>
        <p:spPr>
          <a:xfrm>
            <a:off x="10200982" y="2401891"/>
            <a:ext cx="556849" cy="966141"/>
          </a:xfrm>
          <a:custGeom>
            <a:avLst/>
            <a:gdLst/>
            <a:ahLst/>
            <a:cxnLst/>
            <a:rect l="l" t="t" r="r" b="b"/>
            <a:pathLst>
              <a:path w="556849" h="966141">
                <a:moveTo>
                  <a:pt x="0" y="0"/>
                </a:moveTo>
                <a:lnTo>
                  <a:pt x="556849" y="0"/>
                </a:lnTo>
                <a:lnTo>
                  <a:pt x="556849" y="966141"/>
                </a:lnTo>
                <a:lnTo>
                  <a:pt x="0" y="96614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5" name="Freeform 15"/>
          <p:cNvSpPr/>
          <p:nvPr/>
        </p:nvSpPr>
        <p:spPr>
          <a:xfrm>
            <a:off x="10200982" y="3606704"/>
            <a:ext cx="556849" cy="966141"/>
          </a:xfrm>
          <a:custGeom>
            <a:avLst/>
            <a:gdLst/>
            <a:ahLst/>
            <a:cxnLst/>
            <a:rect l="l" t="t" r="r" b="b"/>
            <a:pathLst>
              <a:path w="556849" h="966141">
                <a:moveTo>
                  <a:pt x="0" y="0"/>
                </a:moveTo>
                <a:lnTo>
                  <a:pt x="556849" y="0"/>
                </a:lnTo>
                <a:lnTo>
                  <a:pt x="556849" y="966141"/>
                </a:lnTo>
                <a:lnTo>
                  <a:pt x="0" y="96614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6" name="Freeform 16"/>
          <p:cNvSpPr/>
          <p:nvPr/>
        </p:nvSpPr>
        <p:spPr>
          <a:xfrm>
            <a:off x="10200982" y="4946536"/>
            <a:ext cx="556849" cy="966141"/>
          </a:xfrm>
          <a:custGeom>
            <a:avLst/>
            <a:gdLst/>
            <a:ahLst/>
            <a:cxnLst/>
            <a:rect l="l" t="t" r="r" b="b"/>
            <a:pathLst>
              <a:path w="556849" h="966141">
                <a:moveTo>
                  <a:pt x="0" y="0"/>
                </a:moveTo>
                <a:lnTo>
                  <a:pt x="556849" y="0"/>
                </a:lnTo>
                <a:lnTo>
                  <a:pt x="556849" y="966142"/>
                </a:lnTo>
                <a:lnTo>
                  <a:pt x="0" y="9661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Freeform 17"/>
          <p:cNvSpPr/>
          <p:nvPr/>
        </p:nvSpPr>
        <p:spPr>
          <a:xfrm>
            <a:off x="9331516" y="6588953"/>
            <a:ext cx="981543" cy="1044194"/>
          </a:xfrm>
          <a:custGeom>
            <a:avLst/>
            <a:gdLst/>
            <a:ahLst/>
            <a:cxnLst/>
            <a:rect l="l" t="t" r="r" b="b"/>
            <a:pathLst>
              <a:path w="981543" h="1044194">
                <a:moveTo>
                  <a:pt x="0" y="0"/>
                </a:moveTo>
                <a:lnTo>
                  <a:pt x="981542" y="0"/>
                </a:lnTo>
                <a:lnTo>
                  <a:pt x="981542" y="1044194"/>
                </a:lnTo>
                <a:lnTo>
                  <a:pt x="0" y="104419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8" name="TextBox 18"/>
          <p:cNvSpPr txBox="1"/>
          <p:nvPr/>
        </p:nvSpPr>
        <p:spPr>
          <a:xfrm>
            <a:off x="1704583" y="1547415"/>
            <a:ext cx="6345685" cy="1337546"/>
          </a:xfrm>
          <a:prstGeom prst="rect">
            <a:avLst/>
          </a:prstGeom>
        </p:spPr>
        <p:txBody>
          <a:bodyPr lIns="0" tIns="0" rIns="0" bIns="0" rtlCol="0" anchor="t">
            <a:spAutoFit/>
          </a:bodyPr>
          <a:lstStyle/>
          <a:p>
            <a:pPr marL="0" lvl="0" indent="0" algn="ctr">
              <a:lnSpc>
                <a:spcPts val="9815"/>
              </a:lnSpc>
              <a:spcBef>
                <a:spcPct val="0"/>
              </a:spcBef>
            </a:pPr>
            <a:r>
              <a:rPr lang="en-US" sz="7010" b="1">
                <a:solidFill>
                  <a:srgbClr val="0D0949"/>
                </a:solidFill>
                <a:latin typeface="Futura Bold"/>
                <a:ea typeface="Futura Bold"/>
                <a:cs typeface="Futura Bold"/>
                <a:sym typeface="Futura Bold"/>
              </a:rPr>
              <a:t>Monitoramento</a:t>
            </a:r>
          </a:p>
        </p:txBody>
      </p:sp>
      <p:sp>
        <p:nvSpPr>
          <p:cNvPr id="19" name="TextBox 19"/>
          <p:cNvSpPr txBox="1"/>
          <p:nvPr/>
        </p:nvSpPr>
        <p:spPr>
          <a:xfrm>
            <a:off x="1901131" y="3416278"/>
            <a:ext cx="5952589" cy="2289880"/>
          </a:xfrm>
          <a:prstGeom prst="rect">
            <a:avLst/>
          </a:prstGeom>
        </p:spPr>
        <p:txBody>
          <a:bodyPr lIns="0" tIns="0" rIns="0" bIns="0" rtlCol="0" anchor="t">
            <a:spAutoFit/>
          </a:bodyPr>
          <a:lstStyle/>
          <a:p>
            <a:pPr algn="just">
              <a:lnSpc>
                <a:spcPts val="3049"/>
              </a:lnSpc>
            </a:pPr>
            <a:r>
              <a:rPr lang="en-US" sz="2178" b="1">
                <a:solidFill>
                  <a:srgbClr val="0B2160"/>
                </a:solidFill>
                <a:latin typeface="Quicksand Bold"/>
                <a:ea typeface="Quicksand Bold"/>
                <a:cs typeface="Quicksand Bold"/>
                <a:sym typeface="Quicksand Bold"/>
              </a:rPr>
              <a:t>O</a:t>
            </a:r>
            <a:r>
              <a:rPr lang="en-US" sz="2178" b="1" u="none" strike="noStrike">
                <a:solidFill>
                  <a:srgbClr val="0B2160"/>
                </a:solidFill>
                <a:latin typeface="Quicksand Bold"/>
                <a:ea typeface="Quicksand Bold"/>
                <a:cs typeface="Quicksand Bold"/>
                <a:sym typeface="Quicksand Bold"/>
              </a:rPr>
              <a:t> monitoramento do Plano de Ação do JapuráPrev ocorrerá conforme periodicidade de reuniões da Diretoria Executiva e relatório de acompanhamento semestrais.</a:t>
            </a:r>
          </a:p>
          <a:p>
            <a:pPr algn="just">
              <a:lnSpc>
                <a:spcPts val="3049"/>
              </a:lnSpc>
            </a:pPr>
            <a:endParaRPr lang="en-US" sz="2178" b="1" u="none" strike="noStrike">
              <a:solidFill>
                <a:srgbClr val="0B2160"/>
              </a:solidFill>
              <a:latin typeface="Quicksand Bold"/>
              <a:ea typeface="Quicksand Bold"/>
              <a:cs typeface="Quicksand Bold"/>
              <a:sym typeface="Quicksand Bold"/>
            </a:endParaRPr>
          </a:p>
        </p:txBody>
      </p:sp>
      <p:sp>
        <p:nvSpPr>
          <p:cNvPr id="20" name="TextBox 20"/>
          <p:cNvSpPr txBox="1"/>
          <p:nvPr/>
        </p:nvSpPr>
        <p:spPr>
          <a:xfrm>
            <a:off x="2687046" y="5916100"/>
            <a:ext cx="4851495" cy="518070"/>
          </a:xfrm>
          <a:prstGeom prst="rect">
            <a:avLst/>
          </a:prstGeom>
        </p:spPr>
        <p:txBody>
          <a:bodyPr lIns="0" tIns="0" rIns="0" bIns="0" rtlCol="0" anchor="t">
            <a:spAutoFit/>
          </a:bodyPr>
          <a:lstStyle/>
          <a:p>
            <a:pPr algn="ctr">
              <a:lnSpc>
                <a:spcPts val="4239"/>
              </a:lnSpc>
              <a:spcBef>
                <a:spcPct val="0"/>
              </a:spcBef>
            </a:pPr>
            <a:r>
              <a:rPr lang="en-US" sz="3028" b="1">
                <a:solidFill>
                  <a:srgbClr val="000000"/>
                </a:solidFill>
                <a:latin typeface="Arsenal Bold"/>
                <a:ea typeface="Arsenal Bold"/>
                <a:cs typeface="Arsenal Bold"/>
                <a:sym typeface="Arsenal Bold"/>
              </a:rPr>
              <a:t>Avenida Bolivar, 395 - Centro</a:t>
            </a:r>
          </a:p>
        </p:txBody>
      </p:sp>
      <p:sp>
        <p:nvSpPr>
          <p:cNvPr id="21" name="TextBox 21"/>
          <p:cNvSpPr txBox="1"/>
          <p:nvPr/>
        </p:nvSpPr>
        <p:spPr>
          <a:xfrm>
            <a:off x="3277104" y="7235484"/>
            <a:ext cx="3671380" cy="490267"/>
          </a:xfrm>
          <a:prstGeom prst="rect">
            <a:avLst/>
          </a:prstGeom>
        </p:spPr>
        <p:txBody>
          <a:bodyPr lIns="0" tIns="0" rIns="0" bIns="0" rtlCol="0" anchor="t">
            <a:spAutoFit/>
          </a:bodyPr>
          <a:lstStyle/>
          <a:p>
            <a:pPr marL="0" lvl="0" indent="0" algn="ctr">
              <a:lnSpc>
                <a:spcPts val="4071"/>
              </a:lnSpc>
              <a:spcBef>
                <a:spcPct val="0"/>
              </a:spcBef>
            </a:pPr>
            <a:r>
              <a:rPr lang="en-US" sz="2908" b="1" u="none" strike="noStrike">
                <a:solidFill>
                  <a:srgbClr val="000000"/>
                </a:solidFill>
                <a:latin typeface="Arsenal Bold"/>
                <a:ea typeface="Arsenal Bold"/>
                <a:cs typeface="Arsenal Bold"/>
                <a:sym typeface="Arsenal Bold"/>
              </a:rPr>
              <a:t> japuraprev@gmail.com</a:t>
            </a:r>
          </a:p>
        </p:txBody>
      </p:sp>
      <p:sp>
        <p:nvSpPr>
          <p:cNvPr id="22" name="TextBox 22"/>
          <p:cNvSpPr txBox="1"/>
          <p:nvPr/>
        </p:nvSpPr>
        <p:spPr>
          <a:xfrm>
            <a:off x="3424672" y="8455468"/>
            <a:ext cx="2335156" cy="490267"/>
          </a:xfrm>
          <a:prstGeom prst="rect">
            <a:avLst/>
          </a:prstGeom>
        </p:spPr>
        <p:txBody>
          <a:bodyPr lIns="0" tIns="0" rIns="0" bIns="0" rtlCol="0" anchor="t">
            <a:spAutoFit/>
          </a:bodyPr>
          <a:lstStyle/>
          <a:p>
            <a:pPr marL="0" lvl="0" indent="0" algn="ctr">
              <a:lnSpc>
                <a:spcPts val="4071"/>
              </a:lnSpc>
              <a:spcBef>
                <a:spcPct val="0"/>
              </a:spcBef>
            </a:pPr>
            <a:r>
              <a:rPr lang="en-US" sz="2908" b="1" u="none" strike="noStrike">
                <a:solidFill>
                  <a:srgbClr val="000000"/>
                </a:solidFill>
                <a:latin typeface="Arsenal Bold"/>
                <a:ea typeface="Arsenal Bold"/>
                <a:cs typeface="Arsenal Bold"/>
                <a:sym typeface="Arsenal Bold"/>
              </a:rPr>
              <a:t>(44) 3635-1298</a:t>
            </a:r>
          </a:p>
        </p:txBody>
      </p:sp>
      <p:sp>
        <p:nvSpPr>
          <p:cNvPr id="23" name="TextBox 23"/>
          <p:cNvSpPr txBox="1"/>
          <p:nvPr/>
        </p:nvSpPr>
        <p:spPr>
          <a:xfrm>
            <a:off x="10195875" y="463393"/>
            <a:ext cx="5790051" cy="1452375"/>
          </a:xfrm>
          <a:prstGeom prst="rect">
            <a:avLst/>
          </a:prstGeom>
        </p:spPr>
        <p:txBody>
          <a:bodyPr lIns="0" tIns="0" rIns="0" bIns="0" rtlCol="0" anchor="t">
            <a:spAutoFit/>
          </a:bodyPr>
          <a:lstStyle/>
          <a:p>
            <a:pPr marL="0" lvl="0" indent="0" algn="ctr">
              <a:lnSpc>
                <a:spcPts val="10700"/>
              </a:lnSpc>
              <a:spcBef>
                <a:spcPct val="0"/>
              </a:spcBef>
            </a:pPr>
            <a:r>
              <a:rPr lang="en-US" sz="7643" b="1">
                <a:solidFill>
                  <a:srgbClr val="0D0949"/>
                </a:solidFill>
                <a:latin typeface="Futura Bold"/>
                <a:ea typeface="Futura Bold"/>
                <a:cs typeface="Futura Bold"/>
                <a:sym typeface="Futura Bold"/>
              </a:rPr>
              <a:t>Responsáveis</a:t>
            </a:r>
          </a:p>
        </p:txBody>
      </p:sp>
      <p:sp>
        <p:nvSpPr>
          <p:cNvPr id="24" name="TextBox 24"/>
          <p:cNvSpPr txBox="1"/>
          <p:nvPr/>
        </p:nvSpPr>
        <p:spPr>
          <a:xfrm>
            <a:off x="11026012" y="2498900"/>
            <a:ext cx="3866704" cy="508223"/>
          </a:xfrm>
          <a:prstGeom prst="rect">
            <a:avLst/>
          </a:prstGeom>
        </p:spPr>
        <p:txBody>
          <a:bodyPr lIns="0" tIns="0" rIns="0" bIns="0" rtlCol="0" anchor="t">
            <a:spAutoFit/>
          </a:bodyPr>
          <a:lstStyle/>
          <a:p>
            <a:pPr marL="0" lvl="0" indent="0" algn="ctr">
              <a:lnSpc>
                <a:spcPts val="4222"/>
              </a:lnSpc>
              <a:spcBef>
                <a:spcPct val="0"/>
              </a:spcBef>
            </a:pPr>
            <a:r>
              <a:rPr lang="en-US" sz="3015" b="1" u="none" strike="noStrike">
                <a:solidFill>
                  <a:srgbClr val="0D0949"/>
                </a:solidFill>
                <a:latin typeface="Arsenal Bold"/>
                <a:ea typeface="Arsenal Bold"/>
                <a:cs typeface="Arsenal Bold"/>
                <a:sym typeface="Arsenal Bold"/>
              </a:rPr>
              <a:t>Mário Francisco Quirino</a:t>
            </a:r>
          </a:p>
        </p:txBody>
      </p:sp>
      <p:sp>
        <p:nvSpPr>
          <p:cNvPr id="25" name="TextBox 25"/>
          <p:cNvSpPr txBox="1"/>
          <p:nvPr/>
        </p:nvSpPr>
        <p:spPr>
          <a:xfrm>
            <a:off x="11026012" y="2949973"/>
            <a:ext cx="2771193" cy="418060"/>
          </a:xfrm>
          <a:prstGeom prst="rect">
            <a:avLst/>
          </a:prstGeom>
        </p:spPr>
        <p:txBody>
          <a:bodyPr lIns="0" tIns="0" rIns="0" bIns="0" rtlCol="0" anchor="t">
            <a:spAutoFit/>
          </a:bodyPr>
          <a:lstStyle/>
          <a:p>
            <a:pPr algn="just">
              <a:lnSpc>
                <a:spcPts val="3331"/>
              </a:lnSpc>
            </a:pPr>
            <a:r>
              <a:rPr lang="en-US" sz="2379">
                <a:solidFill>
                  <a:srgbClr val="0B2160"/>
                </a:solidFill>
                <a:latin typeface="Quicksand"/>
                <a:ea typeface="Quicksand"/>
                <a:cs typeface="Quicksand"/>
                <a:sym typeface="Quicksand"/>
              </a:rPr>
              <a:t>Diretor Presidente</a:t>
            </a:r>
          </a:p>
        </p:txBody>
      </p:sp>
      <p:sp>
        <p:nvSpPr>
          <p:cNvPr id="26" name="TextBox 26"/>
          <p:cNvSpPr txBox="1"/>
          <p:nvPr/>
        </p:nvSpPr>
        <p:spPr>
          <a:xfrm>
            <a:off x="11026012" y="4101457"/>
            <a:ext cx="2702600" cy="418060"/>
          </a:xfrm>
          <a:prstGeom prst="rect">
            <a:avLst/>
          </a:prstGeom>
        </p:spPr>
        <p:txBody>
          <a:bodyPr lIns="0" tIns="0" rIns="0" bIns="0" rtlCol="0" anchor="t">
            <a:spAutoFit/>
          </a:bodyPr>
          <a:lstStyle/>
          <a:p>
            <a:pPr marL="0" lvl="0" indent="0" algn="just">
              <a:lnSpc>
                <a:spcPts val="3331"/>
              </a:lnSpc>
              <a:spcBef>
                <a:spcPct val="0"/>
              </a:spcBef>
            </a:pPr>
            <a:r>
              <a:rPr lang="en-US" sz="2379" u="none" strike="noStrike">
                <a:solidFill>
                  <a:srgbClr val="0B2160"/>
                </a:solidFill>
                <a:latin typeface="Quicksand"/>
                <a:ea typeface="Quicksand"/>
                <a:cs typeface="Quicksand"/>
                <a:sym typeface="Quicksand"/>
              </a:rPr>
              <a:t>Diretor Financeiro</a:t>
            </a:r>
          </a:p>
        </p:txBody>
      </p:sp>
      <p:sp>
        <p:nvSpPr>
          <p:cNvPr id="27" name="TextBox 27"/>
          <p:cNvSpPr txBox="1"/>
          <p:nvPr/>
        </p:nvSpPr>
        <p:spPr>
          <a:xfrm>
            <a:off x="11026012" y="3665054"/>
            <a:ext cx="5106604" cy="509233"/>
          </a:xfrm>
          <a:prstGeom prst="rect">
            <a:avLst/>
          </a:prstGeom>
        </p:spPr>
        <p:txBody>
          <a:bodyPr lIns="0" tIns="0" rIns="0" bIns="0" rtlCol="0" anchor="t">
            <a:spAutoFit/>
          </a:bodyPr>
          <a:lstStyle/>
          <a:p>
            <a:pPr marL="0" lvl="0" indent="0" algn="ctr">
              <a:lnSpc>
                <a:spcPts val="4222"/>
              </a:lnSpc>
              <a:spcBef>
                <a:spcPct val="0"/>
              </a:spcBef>
            </a:pPr>
            <a:r>
              <a:rPr lang="en-US" sz="3015" b="1" u="none" strike="noStrike">
                <a:solidFill>
                  <a:srgbClr val="0D0949"/>
                </a:solidFill>
                <a:latin typeface="Arsenal Bold"/>
                <a:ea typeface="Arsenal Bold"/>
                <a:cs typeface="Arsenal Bold"/>
                <a:sym typeface="Arsenal Bold"/>
              </a:rPr>
              <a:t>Renato Bieli Mendes de Oliveira</a:t>
            </a:r>
          </a:p>
        </p:txBody>
      </p:sp>
      <p:sp>
        <p:nvSpPr>
          <p:cNvPr id="28" name="TextBox 28"/>
          <p:cNvSpPr txBox="1"/>
          <p:nvPr/>
        </p:nvSpPr>
        <p:spPr>
          <a:xfrm>
            <a:off x="11026012" y="5341469"/>
            <a:ext cx="4762137" cy="418060"/>
          </a:xfrm>
          <a:prstGeom prst="rect">
            <a:avLst/>
          </a:prstGeom>
        </p:spPr>
        <p:txBody>
          <a:bodyPr lIns="0" tIns="0" rIns="0" bIns="0" rtlCol="0" anchor="t">
            <a:spAutoFit/>
          </a:bodyPr>
          <a:lstStyle/>
          <a:p>
            <a:pPr marL="0" lvl="0" indent="0" algn="just">
              <a:lnSpc>
                <a:spcPts val="3331"/>
              </a:lnSpc>
              <a:spcBef>
                <a:spcPct val="0"/>
              </a:spcBef>
            </a:pPr>
            <a:r>
              <a:rPr lang="en-US" sz="2379" u="none" strike="noStrike">
                <a:solidFill>
                  <a:srgbClr val="0B2160"/>
                </a:solidFill>
                <a:latin typeface="Quicksand"/>
                <a:ea typeface="Quicksand"/>
                <a:cs typeface="Quicksand"/>
                <a:sym typeface="Quicksand"/>
              </a:rPr>
              <a:t>Diretor de Previdência e Atuária</a:t>
            </a:r>
          </a:p>
        </p:txBody>
      </p:sp>
      <p:sp>
        <p:nvSpPr>
          <p:cNvPr id="29" name="TextBox 29"/>
          <p:cNvSpPr txBox="1"/>
          <p:nvPr/>
        </p:nvSpPr>
        <p:spPr>
          <a:xfrm>
            <a:off x="11026012" y="4889386"/>
            <a:ext cx="4959914" cy="509233"/>
          </a:xfrm>
          <a:prstGeom prst="rect">
            <a:avLst/>
          </a:prstGeom>
        </p:spPr>
        <p:txBody>
          <a:bodyPr lIns="0" tIns="0" rIns="0" bIns="0" rtlCol="0" anchor="t">
            <a:spAutoFit/>
          </a:bodyPr>
          <a:lstStyle/>
          <a:p>
            <a:pPr marL="0" lvl="0" indent="0" algn="ctr">
              <a:lnSpc>
                <a:spcPts val="4222"/>
              </a:lnSpc>
              <a:spcBef>
                <a:spcPct val="0"/>
              </a:spcBef>
            </a:pPr>
            <a:r>
              <a:rPr lang="en-US" sz="3015" b="1">
                <a:solidFill>
                  <a:srgbClr val="0D0949"/>
                </a:solidFill>
                <a:latin typeface="Arsenal Bold"/>
                <a:ea typeface="Arsenal Bold"/>
                <a:cs typeface="Arsenal Bold"/>
                <a:sym typeface="Arsenal Bold"/>
              </a:rPr>
              <a:t>Felipe Júnior Venâncio da Silva</a:t>
            </a:r>
          </a:p>
        </p:txBody>
      </p:sp>
      <p:sp>
        <p:nvSpPr>
          <p:cNvPr id="30" name="TextBox 30"/>
          <p:cNvSpPr txBox="1"/>
          <p:nvPr/>
        </p:nvSpPr>
        <p:spPr>
          <a:xfrm>
            <a:off x="10627697" y="6928217"/>
            <a:ext cx="5265946" cy="600631"/>
          </a:xfrm>
          <a:prstGeom prst="rect">
            <a:avLst/>
          </a:prstGeom>
        </p:spPr>
        <p:txBody>
          <a:bodyPr lIns="0" tIns="0" rIns="0" bIns="0" rtlCol="0" anchor="t">
            <a:spAutoFit/>
          </a:bodyPr>
          <a:lstStyle/>
          <a:p>
            <a:pPr marL="0" lvl="0" indent="0" algn="ctr">
              <a:lnSpc>
                <a:spcPts val="5087"/>
              </a:lnSpc>
              <a:spcBef>
                <a:spcPct val="0"/>
              </a:spcBef>
            </a:pPr>
            <a:r>
              <a:rPr lang="en-US" sz="3633" b="1">
                <a:solidFill>
                  <a:srgbClr val="0D0949"/>
                </a:solidFill>
                <a:latin typeface="Arsenal Bold"/>
                <a:ea typeface="Arsenal Bold"/>
                <a:cs typeface="Arsenal Bold"/>
                <a:sym typeface="Arsenal Bold"/>
              </a:rPr>
              <a:t>Conselho de Administração</a:t>
            </a:r>
          </a:p>
        </p:txBody>
      </p:sp>
      <p:sp>
        <p:nvSpPr>
          <p:cNvPr id="31" name="TextBox 31"/>
          <p:cNvSpPr txBox="1"/>
          <p:nvPr/>
        </p:nvSpPr>
        <p:spPr>
          <a:xfrm>
            <a:off x="9331516" y="7909372"/>
            <a:ext cx="3534845" cy="418060"/>
          </a:xfrm>
          <a:prstGeom prst="rect">
            <a:avLst/>
          </a:prstGeom>
        </p:spPr>
        <p:txBody>
          <a:bodyPr lIns="0" tIns="0" rIns="0" bIns="0" rtlCol="0" anchor="t">
            <a:spAutoFit/>
          </a:bodyPr>
          <a:lstStyle/>
          <a:p>
            <a:pPr marL="0" lvl="0" indent="0" algn="just">
              <a:lnSpc>
                <a:spcPts val="3331"/>
              </a:lnSpc>
              <a:spcBef>
                <a:spcPct val="0"/>
              </a:spcBef>
            </a:pPr>
            <a:r>
              <a:rPr lang="en-US" sz="2379">
                <a:solidFill>
                  <a:srgbClr val="0B2160"/>
                </a:solidFill>
                <a:latin typeface="Quicksand"/>
                <a:ea typeface="Quicksand"/>
                <a:cs typeface="Quicksand"/>
                <a:sym typeface="Quicksand"/>
              </a:rPr>
              <a:t>Micheli Alda Sorpilli Pinto </a:t>
            </a:r>
          </a:p>
        </p:txBody>
      </p:sp>
      <p:sp>
        <p:nvSpPr>
          <p:cNvPr id="32" name="TextBox 32"/>
          <p:cNvSpPr txBox="1"/>
          <p:nvPr/>
        </p:nvSpPr>
        <p:spPr>
          <a:xfrm>
            <a:off x="9331516" y="8427510"/>
            <a:ext cx="3700774" cy="418060"/>
          </a:xfrm>
          <a:prstGeom prst="rect">
            <a:avLst/>
          </a:prstGeom>
        </p:spPr>
        <p:txBody>
          <a:bodyPr lIns="0" tIns="0" rIns="0" bIns="0" rtlCol="0" anchor="t">
            <a:spAutoFit/>
          </a:bodyPr>
          <a:lstStyle/>
          <a:p>
            <a:pPr marL="0" lvl="0" indent="0" algn="just">
              <a:lnSpc>
                <a:spcPts val="3331"/>
              </a:lnSpc>
              <a:spcBef>
                <a:spcPct val="0"/>
              </a:spcBef>
            </a:pPr>
            <a:r>
              <a:rPr lang="en-US" sz="2379">
                <a:solidFill>
                  <a:srgbClr val="0B2160"/>
                </a:solidFill>
                <a:latin typeface="Quicksand"/>
                <a:ea typeface="Quicksand"/>
                <a:cs typeface="Quicksand"/>
                <a:sym typeface="Quicksand"/>
              </a:rPr>
              <a:t>Huelyton Andrade Godoy</a:t>
            </a:r>
          </a:p>
        </p:txBody>
      </p:sp>
      <p:sp>
        <p:nvSpPr>
          <p:cNvPr id="33" name="TextBox 33"/>
          <p:cNvSpPr txBox="1"/>
          <p:nvPr/>
        </p:nvSpPr>
        <p:spPr>
          <a:xfrm>
            <a:off x="13260670" y="7909372"/>
            <a:ext cx="2828785" cy="418060"/>
          </a:xfrm>
          <a:prstGeom prst="rect">
            <a:avLst/>
          </a:prstGeom>
        </p:spPr>
        <p:txBody>
          <a:bodyPr lIns="0" tIns="0" rIns="0" bIns="0" rtlCol="0" anchor="t">
            <a:spAutoFit/>
          </a:bodyPr>
          <a:lstStyle/>
          <a:p>
            <a:pPr marL="0" lvl="0" indent="0" algn="just">
              <a:lnSpc>
                <a:spcPts val="3331"/>
              </a:lnSpc>
              <a:spcBef>
                <a:spcPct val="0"/>
              </a:spcBef>
            </a:pPr>
            <a:r>
              <a:rPr lang="en-US" sz="2379">
                <a:solidFill>
                  <a:srgbClr val="0B2160"/>
                </a:solidFill>
                <a:latin typeface="Quicksand"/>
                <a:ea typeface="Quicksand"/>
                <a:cs typeface="Quicksand"/>
                <a:sym typeface="Quicksand"/>
              </a:rPr>
              <a:t>Izabela Ramandelli</a:t>
            </a:r>
          </a:p>
        </p:txBody>
      </p:sp>
      <p:sp>
        <p:nvSpPr>
          <p:cNvPr id="34" name="TextBox 34"/>
          <p:cNvSpPr txBox="1"/>
          <p:nvPr/>
        </p:nvSpPr>
        <p:spPr>
          <a:xfrm>
            <a:off x="13260670" y="8421874"/>
            <a:ext cx="3026562" cy="418060"/>
          </a:xfrm>
          <a:prstGeom prst="rect">
            <a:avLst/>
          </a:prstGeom>
        </p:spPr>
        <p:txBody>
          <a:bodyPr lIns="0" tIns="0" rIns="0" bIns="0" rtlCol="0" anchor="t">
            <a:spAutoFit/>
          </a:bodyPr>
          <a:lstStyle/>
          <a:p>
            <a:pPr marL="0" lvl="0" indent="0" algn="just">
              <a:lnSpc>
                <a:spcPts val="3331"/>
              </a:lnSpc>
              <a:spcBef>
                <a:spcPct val="0"/>
              </a:spcBef>
            </a:pPr>
            <a:r>
              <a:rPr lang="en-US" sz="2379">
                <a:solidFill>
                  <a:srgbClr val="0B2160"/>
                </a:solidFill>
                <a:latin typeface="Quicksand"/>
                <a:ea typeface="Quicksand"/>
                <a:cs typeface="Quicksand"/>
                <a:sym typeface="Quicksand"/>
              </a:rPr>
              <a:t>Márcia Simoni Rizato</a:t>
            </a:r>
          </a:p>
        </p:txBody>
      </p:sp>
      <p:sp>
        <p:nvSpPr>
          <p:cNvPr id="35" name="TextBox 35"/>
          <p:cNvSpPr txBox="1"/>
          <p:nvPr/>
        </p:nvSpPr>
        <p:spPr>
          <a:xfrm>
            <a:off x="9331516" y="8945647"/>
            <a:ext cx="3057100" cy="418060"/>
          </a:xfrm>
          <a:prstGeom prst="rect">
            <a:avLst/>
          </a:prstGeom>
        </p:spPr>
        <p:txBody>
          <a:bodyPr lIns="0" tIns="0" rIns="0" bIns="0" rtlCol="0" anchor="t">
            <a:spAutoFit/>
          </a:bodyPr>
          <a:lstStyle/>
          <a:p>
            <a:pPr marL="0" lvl="0" indent="0" algn="just">
              <a:lnSpc>
                <a:spcPts val="3331"/>
              </a:lnSpc>
              <a:spcBef>
                <a:spcPct val="0"/>
              </a:spcBef>
            </a:pPr>
            <a:r>
              <a:rPr lang="en-US" sz="2379">
                <a:solidFill>
                  <a:srgbClr val="0B2160"/>
                </a:solidFill>
                <a:latin typeface="Quicksand"/>
                <a:ea typeface="Quicksand"/>
                <a:cs typeface="Quicksand"/>
                <a:sym typeface="Quicksand"/>
              </a:rPr>
              <a:t>Willian Ferreira Sardi</a:t>
            </a:r>
          </a:p>
        </p:txBody>
      </p:sp>
      <p:grpSp>
        <p:nvGrpSpPr>
          <p:cNvPr id="36" name="Group 36"/>
          <p:cNvGrpSpPr/>
          <p:nvPr/>
        </p:nvGrpSpPr>
        <p:grpSpPr>
          <a:xfrm>
            <a:off x="126987" y="8953253"/>
            <a:ext cx="511188" cy="439302"/>
            <a:chOff x="0" y="0"/>
            <a:chExt cx="812800" cy="698500"/>
          </a:xfrm>
        </p:grpSpPr>
        <p:sp>
          <p:nvSpPr>
            <p:cNvPr id="37" name="Freeform 3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2478D"/>
            </a:solidFill>
          </p:spPr>
          <p:txBody>
            <a:bodyPr/>
            <a:lstStyle/>
            <a:p>
              <a:endParaRPr lang="en-US"/>
            </a:p>
          </p:txBody>
        </p:sp>
        <p:sp>
          <p:nvSpPr>
            <p:cNvPr id="38" name="TextBox 3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39" name="Group 39"/>
          <p:cNvGrpSpPr/>
          <p:nvPr/>
        </p:nvGrpSpPr>
        <p:grpSpPr>
          <a:xfrm>
            <a:off x="126987" y="9709528"/>
            <a:ext cx="511188" cy="439302"/>
            <a:chOff x="0" y="0"/>
            <a:chExt cx="812800" cy="698500"/>
          </a:xfrm>
        </p:grpSpPr>
        <p:sp>
          <p:nvSpPr>
            <p:cNvPr id="40" name="Freeform 4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2478D"/>
            </a:solidFill>
          </p:spPr>
          <p:txBody>
            <a:bodyPr/>
            <a:lstStyle/>
            <a:p>
              <a:endParaRPr lang="en-US"/>
            </a:p>
          </p:txBody>
        </p:sp>
        <p:sp>
          <p:nvSpPr>
            <p:cNvPr id="41" name="TextBox 41"/>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42" name="Group 42"/>
          <p:cNvGrpSpPr/>
          <p:nvPr/>
        </p:nvGrpSpPr>
        <p:grpSpPr>
          <a:xfrm>
            <a:off x="126987" y="8217675"/>
            <a:ext cx="511188" cy="439302"/>
            <a:chOff x="0" y="0"/>
            <a:chExt cx="812800" cy="698500"/>
          </a:xfrm>
        </p:grpSpPr>
        <p:sp>
          <p:nvSpPr>
            <p:cNvPr id="43" name="Freeform 4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2478D"/>
            </a:solidFill>
          </p:spPr>
          <p:txBody>
            <a:bodyPr/>
            <a:lstStyle/>
            <a:p>
              <a:endParaRPr lang="en-US"/>
            </a:p>
          </p:txBody>
        </p:sp>
        <p:sp>
          <p:nvSpPr>
            <p:cNvPr id="44" name="TextBox 44"/>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45" name="Group 45"/>
          <p:cNvGrpSpPr/>
          <p:nvPr/>
        </p:nvGrpSpPr>
        <p:grpSpPr>
          <a:xfrm>
            <a:off x="126987" y="939843"/>
            <a:ext cx="511188" cy="439302"/>
            <a:chOff x="0" y="0"/>
            <a:chExt cx="812800" cy="698500"/>
          </a:xfrm>
        </p:grpSpPr>
        <p:sp>
          <p:nvSpPr>
            <p:cNvPr id="46" name="Freeform 46"/>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2478D"/>
            </a:solidFill>
          </p:spPr>
          <p:txBody>
            <a:bodyPr/>
            <a:lstStyle/>
            <a:p>
              <a:endParaRPr lang="en-US"/>
            </a:p>
          </p:txBody>
        </p:sp>
        <p:sp>
          <p:nvSpPr>
            <p:cNvPr id="47" name="TextBox 47"/>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48" name="Group 48"/>
          <p:cNvGrpSpPr/>
          <p:nvPr/>
        </p:nvGrpSpPr>
        <p:grpSpPr>
          <a:xfrm>
            <a:off x="126987" y="1696118"/>
            <a:ext cx="511188" cy="439302"/>
            <a:chOff x="0" y="0"/>
            <a:chExt cx="812800" cy="698500"/>
          </a:xfrm>
        </p:grpSpPr>
        <p:sp>
          <p:nvSpPr>
            <p:cNvPr id="49" name="Freeform 4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2478D"/>
            </a:solidFill>
          </p:spPr>
          <p:txBody>
            <a:bodyPr/>
            <a:lstStyle/>
            <a:p>
              <a:endParaRPr lang="en-US"/>
            </a:p>
          </p:txBody>
        </p:sp>
        <p:sp>
          <p:nvSpPr>
            <p:cNvPr id="50" name="TextBox 50"/>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51" name="Group 51"/>
          <p:cNvGrpSpPr/>
          <p:nvPr/>
        </p:nvGrpSpPr>
        <p:grpSpPr>
          <a:xfrm>
            <a:off x="126987" y="204265"/>
            <a:ext cx="511188" cy="439302"/>
            <a:chOff x="0" y="0"/>
            <a:chExt cx="812800" cy="698500"/>
          </a:xfrm>
        </p:grpSpPr>
        <p:sp>
          <p:nvSpPr>
            <p:cNvPr id="52" name="Freeform 52"/>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2478D"/>
            </a:solidFill>
          </p:spPr>
          <p:txBody>
            <a:bodyPr/>
            <a:lstStyle/>
            <a:p>
              <a:endParaRPr lang="en-US"/>
            </a:p>
          </p:txBody>
        </p:sp>
        <p:sp>
          <p:nvSpPr>
            <p:cNvPr id="53" name="TextBox 53"/>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1445" y="200664"/>
            <a:ext cx="827255" cy="710922"/>
            <a:chOff x="0" y="0"/>
            <a:chExt cx="812800" cy="698500"/>
          </a:xfrm>
        </p:grpSpPr>
        <p:sp>
          <p:nvSpPr>
            <p:cNvPr id="3" name="Freeform 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2478D"/>
            </a:solidFill>
          </p:spPr>
          <p:txBody>
            <a:bodyPr/>
            <a:lstStyle/>
            <a:p>
              <a:endParaRPr lang="en-US"/>
            </a:p>
          </p:txBody>
        </p:sp>
        <p:sp>
          <p:nvSpPr>
            <p:cNvPr id="4" name="TextBox 4"/>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28700" y="789154"/>
            <a:ext cx="827255" cy="710922"/>
            <a:chOff x="0" y="0"/>
            <a:chExt cx="812800" cy="698500"/>
          </a:xfrm>
        </p:grpSpPr>
        <p:sp>
          <p:nvSpPr>
            <p:cNvPr id="6" name="Freeform 6"/>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2478D"/>
            </a:solidFill>
          </p:spPr>
          <p:txBody>
            <a:bodyPr/>
            <a:lstStyle/>
            <a:p>
              <a:endParaRPr lang="en-US"/>
            </a:p>
          </p:txBody>
        </p:sp>
        <p:sp>
          <p:nvSpPr>
            <p:cNvPr id="7" name="TextBox 7"/>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201445" y="1302111"/>
            <a:ext cx="827255" cy="710922"/>
            <a:chOff x="0" y="0"/>
            <a:chExt cx="812800" cy="698500"/>
          </a:xfrm>
        </p:grpSpPr>
        <p:sp>
          <p:nvSpPr>
            <p:cNvPr id="9" name="Freeform 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2478D"/>
            </a:solidFill>
          </p:spPr>
          <p:txBody>
            <a:bodyPr/>
            <a:lstStyle/>
            <a:p>
              <a:endParaRPr lang="en-US"/>
            </a:p>
          </p:txBody>
        </p:sp>
        <p:sp>
          <p:nvSpPr>
            <p:cNvPr id="10" name="TextBox 10"/>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201445" y="2488239"/>
            <a:ext cx="827255" cy="710922"/>
            <a:chOff x="0" y="0"/>
            <a:chExt cx="812800" cy="698500"/>
          </a:xfrm>
        </p:grpSpPr>
        <p:sp>
          <p:nvSpPr>
            <p:cNvPr id="12" name="Freeform 12"/>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2478D"/>
            </a:solidFill>
          </p:spPr>
          <p:txBody>
            <a:bodyPr/>
            <a:lstStyle/>
            <a:p>
              <a:endParaRPr lang="en-US"/>
            </a:p>
          </p:txBody>
        </p:sp>
        <p:sp>
          <p:nvSpPr>
            <p:cNvPr id="13" name="TextBox 13"/>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028700" y="2013033"/>
            <a:ext cx="827255" cy="710922"/>
            <a:chOff x="0" y="0"/>
            <a:chExt cx="812800" cy="698500"/>
          </a:xfrm>
        </p:grpSpPr>
        <p:sp>
          <p:nvSpPr>
            <p:cNvPr id="15" name="Freeform 15"/>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2478D"/>
            </a:solidFill>
          </p:spPr>
          <p:txBody>
            <a:bodyPr/>
            <a:lstStyle/>
            <a:p>
              <a:endParaRPr lang="en-US"/>
            </a:p>
          </p:txBody>
        </p:sp>
        <p:sp>
          <p:nvSpPr>
            <p:cNvPr id="16" name="TextBox 16"/>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201445" y="3589686"/>
            <a:ext cx="827255" cy="710922"/>
            <a:chOff x="0" y="0"/>
            <a:chExt cx="812800" cy="698500"/>
          </a:xfrm>
        </p:grpSpPr>
        <p:sp>
          <p:nvSpPr>
            <p:cNvPr id="18" name="Freeform 18"/>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2478D"/>
            </a:solidFill>
          </p:spPr>
          <p:txBody>
            <a:bodyPr/>
            <a:lstStyle/>
            <a:p>
              <a:endParaRPr lang="en-US"/>
            </a:p>
          </p:txBody>
        </p:sp>
        <p:sp>
          <p:nvSpPr>
            <p:cNvPr id="19" name="TextBox 19"/>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028700" y="3120940"/>
            <a:ext cx="827255" cy="710922"/>
            <a:chOff x="0" y="0"/>
            <a:chExt cx="812800" cy="698500"/>
          </a:xfrm>
        </p:grpSpPr>
        <p:sp>
          <p:nvSpPr>
            <p:cNvPr id="21" name="Freeform 21"/>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2478D"/>
            </a:solidFill>
          </p:spPr>
          <p:txBody>
            <a:bodyPr/>
            <a:lstStyle/>
            <a:p>
              <a:endParaRPr lang="en-US"/>
            </a:p>
          </p:txBody>
        </p:sp>
        <p:sp>
          <p:nvSpPr>
            <p:cNvPr id="22" name="TextBox 22"/>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201445" y="4879884"/>
            <a:ext cx="827255" cy="710922"/>
            <a:chOff x="0" y="0"/>
            <a:chExt cx="812800" cy="698500"/>
          </a:xfrm>
        </p:grpSpPr>
        <p:sp>
          <p:nvSpPr>
            <p:cNvPr id="24" name="Freeform 2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2478D"/>
            </a:solidFill>
          </p:spPr>
          <p:txBody>
            <a:bodyPr/>
            <a:lstStyle/>
            <a:p>
              <a:endParaRPr lang="en-US"/>
            </a:p>
          </p:txBody>
        </p:sp>
        <p:sp>
          <p:nvSpPr>
            <p:cNvPr id="25" name="TextBox 2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1028700" y="5468375"/>
            <a:ext cx="827255" cy="710922"/>
            <a:chOff x="0" y="0"/>
            <a:chExt cx="812800" cy="698500"/>
          </a:xfrm>
        </p:grpSpPr>
        <p:sp>
          <p:nvSpPr>
            <p:cNvPr id="27" name="Freeform 2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2478D"/>
            </a:solidFill>
          </p:spPr>
          <p:txBody>
            <a:bodyPr/>
            <a:lstStyle/>
            <a:p>
              <a:endParaRPr lang="en-US"/>
            </a:p>
          </p:txBody>
        </p:sp>
        <p:sp>
          <p:nvSpPr>
            <p:cNvPr id="28" name="TextBox 2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a:off x="201445" y="5981331"/>
            <a:ext cx="827255" cy="710922"/>
            <a:chOff x="0" y="0"/>
            <a:chExt cx="812800" cy="698500"/>
          </a:xfrm>
        </p:grpSpPr>
        <p:sp>
          <p:nvSpPr>
            <p:cNvPr id="30" name="Freeform 3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2478D"/>
            </a:solidFill>
          </p:spPr>
          <p:txBody>
            <a:bodyPr/>
            <a:lstStyle/>
            <a:p>
              <a:endParaRPr lang="en-US"/>
            </a:p>
          </p:txBody>
        </p:sp>
        <p:sp>
          <p:nvSpPr>
            <p:cNvPr id="31" name="TextBox 31"/>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32" name="Group 32"/>
          <p:cNvGrpSpPr/>
          <p:nvPr/>
        </p:nvGrpSpPr>
        <p:grpSpPr>
          <a:xfrm>
            <a:off x="201445" y="7167459"/>
            <a:ext cx="827255" cy="710922"/>
            <a:chOff x="0" y="0"/>
            <a:chExt cx="812800" cy="698500"/>
          </a:xfrm>
        </p:grpSpPr>
        <p:sp>
          <p:nvSpPr>
            <p:cNvPr id="33" name="Freeform 3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2478D"/>
            </a:solidFill>
          </p:spPr>
          <p:txBody>
            <a:bodyPr/>
            <a:lstStyle/>
            <a:p>
              <a:endParaRPr lang="en-US"/>
            </a:p>
          </p:txBody>
        </p:sp>
        <p:sp>
          <p:nvSpPr>
            <p:cNvPr id="34" name="TextBox 34"/>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35" name="Group 35"/>
          <p:cNvGrpSpPr/>
          <p:nvPr/>
        </p:nvGrpSpPr>
        <p:grpSpPr>
          <a:xfrm>
            <a:off x="1028700" y="6692253"/>
            <a:ext cx="827255" cy="710922"/>
            <a:chOff x="0" y="0"/>
            <a:chExt cx="812800" cy="698500"/>
          </a:xfrm>
        </p:grpSpPr>
        <p:sp>
          <p:nvSpPr>
            <p:cNvPr id="36" name="Freeform 36"/>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2478D"/>
            </a:solidFill>
          </p:spPr>
          <p:txBody>
            <a:bodyPr/>
            <a:lstStyle/>
            <a:p>
              <a:endParaRPr lang="en-US"/>
            </a:p>
          </p:txBody>
        </p:sp>
        <p:sp>
          <p:nvSpPr>
            <p:cNvPr id="37" name="TextBox 37"/>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38" name="Group 38"/>
          <p:cNvGrpSpPr/>
          <p:nvPr/>
        </p:nvGrpSpPr>
        <p:grpSpPr>
          <a:xfrm>
            <a:off x="201445" y="8268906"/>
            <a:ext cx="827255" cy="710922"/>
            <a:chOff x="0" y="0"/>
            <a:chExt cx="812800" cy="698500"/>
          </a:xfrm>
        </p:grpSpPr>
        <p:sp>
          <p:nvSpPr>
            <p:cNvPr id="39" name="Freeform 3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2478D"/>
            </a:solidFill>
          </p:spPr>
          <p:txBody>
            <a:bodyPr/>
            <a:lstStyle/>
            <a:p>
              <a:endParaRPr lang="en-US"/>
            </a:p>
          </p:txBody>
        </p:sp>
        <p:sp>
          <p:nvSpPr>
            <p:cNvPr id="40" name="TextBox 40"/>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41" name="Group 41"/>
          <p:cNvGrpSpPr/>
          <p:nvPr/>
        </p:nvGrpSpPr>
        <p:grpSpPr>
          <a:xfrm>
            <a:off x="1028700" y="7800161"/>
            <a:ext cx="827255" cy="710922"/>
            <a:chOff x="0" y="0"/>
            <a:chExt cx="812800" cy="698500"/>
          </a:xfrm>
        </p:grpSpPr>
        <p:sp>
          <p:nvSpPr>
            <p:cNvPr id="42" name="Freeform 42"/>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2478D"/>
            </a:solidFill>
          </p:spPr>
          <p:txBody>
            <a:bodyPr/>
            <a:lstStyle/>
            <a:p>
              <a:endParaRPr lang="en-US"/>
            </a:p>
          </p:txBody>
        </p:sp>
        <p:sp>
          <p:nvSpPr>
            <p:cNvPr id="43" name="TextBox 43"/>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44" name="Group 44"/>
          <p:cNvGrpSpPr/>
          <p:nvPr/>
        </p:nvGrpSpPr>
        <p:grpSpPr>
          <a:xfrm>
            <a:off x="1028700" y="4294658"/>
            <a:ext cx="827255" cy="710922"/>
            <a:chOff x="0" y="0"/>
            <a:chExt cx="812800" cy="698500"/>
          </a:xfrm>
        </p:grpSpPr>
        <p:sp>
          <p:nvSpPr>
            <p:cNvPr id="45" name="Freeform 45"/>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2478D"/>
            </a:solidFill>
          </p:spPr>
          <p:txBody>
            <a:bodyPr/>
            <a:lstStyle/>
            <a:p>
              <a:endParaRPr lang="en-US"/>
            </a:p>
          </p:txBody>
        </p:sp>
        <p:sp>
          <p:nvSpPr>
            <p:cNvPr id="46" name="TextBox 46"/>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47" name="Group 47"/>
          <p:cNvGrpSpPr/>
          <p:nvPr/>
        </p:nvGrpSpPr>
        <p:grpSpPr>
          <a:xfrm>
            <a:off x="1160729" y="8911133"/>
            <a:ext cx="827255" cy="710922"/>
            <a:chOff x="0" y="0"/>
            <a:chExt cx="812800" cy="698500"/>
          </a:xfrm>
        </p:grpSpPr>
        <p:sp>
          <p:nvSpPr>
            <p:cNvPr id="48" name="Freeform 48"/>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2478D"/>
            </a:solidFill>
          </p:spPr>
          <p:txBody>
            <a:bodyPr/>
            <a:lstStyle/>
            <a:p>
              <a:endParaRPr lang="en-US"/>
            </a:p>
          </p:txBody>
        </p:sp>
        <p:sp>
          <p:nvSpPr>
            <p:cNvPr id="49" name="TextBox 49"/>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50" name="Group 50"/>
          <p:cNvGrpSpPr/>
          <p:nvPr/>
        </p:nvGrpSpPr>
        <p:grpSpPr>
          <a:xfrm>
            <a:off x="3000771" y="1144615"/>
            <a:ext cx="10282093" cy="1387987"/>
            <a:chOff x="0" y="0"/>
            <a:chExt cx="2708041" cy="365560"/>
          </a:xfrm>
        </p:grpSpPr>
        <p:sp>
          <p:nvSpPr>
            <p:cNvPr id="51" name="Freeform 51"/>
            <p:cNvSpPr/>
            <p:nvPr/>
          </p:nvSpPr>
          <p:spPr>
            <a:xfrm>
              <a:off x="0" y="0"/>
              <a:ext cx="2708041" cy="365560"/>
            </a:xfrm>
            <a:custGeom>
              <a:avLst/>
              <a:gdLst/>
              <a:ahLst/>
              <a:cxnLst/>
              <a:rect l="l" t="t" r="r" b="b"/>
              <a:pathLst>
                <a:path w="2708041" h="365560">
                  <a:moveTo>
                    <a:pt x="24847" y="0"/>
                  </a:moveTo>
                  <a:lnTo>
                    <a:pt x="2683194" y="0"/>
                  </a:lnTo>
                  <a:cubicBezTo>
                    <a:pt x="2689783" y="0"/>
                    <a:pt x="2696103" y="2618"/>
                    <a:pt x="2700763" y="7278"/>
                  </a:cubicBezTo>
                  <a:cubicBezTo>
                    <a:pt x="2705423" y="11937"/>
                    <a:pt x="2708041" y="18257"/>
                    <a:pt x="2708041" y="24847"/>
                  </a:cubicBezTo>
                  <a:lnTo>
                    <a:pt x="2708041" y="340713"/>
                  </a:lnTo>
                  <a:cubicBezTo>
                    <a:pt x="2708041" y="347303"/>
                    <a:pt x="2705423" y="353623"/>
                    <a:pt x="2700763" y="358283"/>
                  </a:cubicBezTo>
                  <a:cubicBezTo>
                    <a:pt x="2696103" y="362943"/>
                    <a:pt x="2689783" y="365560"/>
                    <a:pt x="2683194" y="365560"/>
                  </a:cubicBezTo>
                  <a:lnTo>
                    <a:pt x="24847" y="365560"/>
                  </a:lnTo>
                  <a:cubicBezTo>
                    <a:pt x="18257" y="365560"/>
                    <a:pt x="11937" y="362943"/>
                    <a:pt x="7278" y="358283"/>
                  </a:cubicBezTo>
                  <a:cubicBezTo>
                    <a:pt x="2618" y="353623"/>
                    <a:pt x="0" y="347303"/>
                    <a:pt x="0" y="340713"/>
                  </a:cubicBezTo>
                  <a:lnTo>
                    <a:pt x="0" y="24847"/>
                  </a:lnTo>
                  <a:cubicBezTo>
                    <a:pt x="0" y="18257"/>
                    <a:pt x="2618" y="11937"/>
                    <a:pt x="7278" y="7278"/>
                  </a:cubicBezTo>
                  <a:cubicBezTo>
                    <a:pt x="11937" y="2618"/>
                    <a:pt x="18257" y="0"/>
                    <a:pt x="24847" y="0"/>
                  </a:cubicBezTo>
                  <a:close/>
                </a:path>
              </a:pathLst>
            </a:custGeom>
            <a:solidFill>
              <a:srgbClr val="000000">
                <a:alpha val="0"/>
              </a:srgbClr>
            </a:solidFill>
            <a:ln w="76200" cap="rnd">
              <a:solidFill>
                <a:srgbClr val="000000"/>
              </a:solidFill>
              <a:prstDash val="solid"/>
              <a:round/>
            </a:ln>
          </p:spPr>
          <p:txBody>
            <a:bodyPr/>
            <a:lstStyle/>
            <a:p>
              <a:endParaRPr lang="en-US"/>
            </a:p>
          </p:txBody>
        </p:sp>
        <p:sp>
          <p:nvSpPr>
            <p:cNvPr id="52" name="TextBox 52"/>
            <p:cNvSpPr txBox="1"/>
            <p:nvPr/>
          </p:nvSpPr>
          <p:spPr>
            <a:xfrm>
              <a:off x="0" y="-38100"/>
              <a:ext cx="2708041" cy="403660"/>
            </a:xfrm>
            <a:prstGeom prst="rect">
              <a:avLst/>
            </a:prstGeom>
          </p:spPr>
          <p:txBody>
            <a:bodyPr lIns="50800" tIns="50800" rIns="50800" bIns="50800" rtlCol="0" anchor="ctr"/>
            <a:lstStyle/>
            <a:p>
              <a:pPr algn="ctr">
                <a:lnSpc>
                  <a:spcPts val="2659"/>
                </a:lnSpc>
              </a:pPr>
              <a:endParaRPr/>
            </a:p>
          </p:txBody>
        </p:sp>
      </p:grpSp>
      <p:grpSp>
        <p:nvGrpSpPr>
          <p:cNvPr id="53" name="Group 53"/>
          <p:cNvGrpSpPr/>
          <p:nvPr/>
        </p:nvGrpSpPr>
        <p:grpSpPr>
          <a:xfrm>
            <a:off x="201445" y="9245292"/>
            <a:ext cx="827255" cy="710922"/>
            <a:chOff x="0" y="0"/>
            <a:chExt cx="812800" cy="698500"/>
          </a:xfrm>
        </p:grpSpPr>
        <p:sp>
          <p:nvSpPr>
            <p:cNvPr id="54" name="Freeform 5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2478D"/>
            </a:solidFill>
          </p:spPr>
          <p:txBody>
            <a:bodyPr/>
            <a:lstStyle/>
            <a:p>
              <a:endParaRPr lang="en-US"/>
            </a:p>
          </p:txBody>
        </p:sp>
        <p:sp>
          <p:nvSpPr>
            <p:cNvPr id="55" name="TextBox 5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56" name="Group 56"/>
          <p:cNvGrpSpPr/>
          <p:nvPr/>
        </p:nvGrpSpPr>
        <p:grpSpPr>
          <a:xfrm>
            <a:off x="17995240" y="18617"/>
            <a:ext cx="292760" cy="10268383"/>
            <a:chOff x="0" y="0"/>
            <a:chExt cx="77105" cy="2704430"/>
          </a:xfrm>
        </p:grpSpPr>
        <p:sp>
          <p:nvSpPr>
            <p:cNvPr id="57" name="Freeform 57"/>
            <p:cNvSpPr/>
            <p:nvPr/>
          </p:nvSpPr>
          <p:spPr>
            <a:xfrm>
              <a:off x="0" y="0"/>
              <a:ext cx="77105" cy="2704430"/>
            </a:xfrm>
            <a:custGeom>
              <a:avLst/>
              <a:gdLst/>
              <a:ahLst/>
              <a:cxnLst/>
              <a:rect l="l" t="t" r="r" b="b"/>
              <a:pathLst>
                <a:path w="77105" h="2704430">
                  <a:moveTo>
                    <a:pt x="0" y="0"/>
                  </a:moveTo>
                  <a:lnTo>
                    <a:pt x="77105" y="0"/>
                  </a:lnTo>
                  <a:lnTo>
                    <a:pt x="77105" y="2704430"/>
                  </a:lnTo>
                  <a:lnTo>
                    <a:pt x="0" y="2704430"/>
                  </a:lnTo>
                  <a:close/>
                </a:path>
              </a:pathLst>
            </a:custGeom>
            <a:solidFill>
              <a:srgbClr val="12478D"/>
            </a:solidFill>
          </p:spPr>
          <p:txBody>
            <a:bodyPr/>
            <a:lstStyle/>
            <a:p>
              <a:endParaRPr lang="en-US"/>
            </a:p>
          </p:txBody>
        </p:sp>
        <p:sp>
          <p:nvSpPr>
            <p:cNvPr id="58" name="TextBox 58"/>
            <p:cNvSpPr txBox="1"/>
            <p:nvPr/>
          </p:nvSpPr>
          <p:spPr>
            <a:xfrm>
              <a:off x="0" y="-38100"/>
              <a:ext cx="77105" cy="2742530"/>
            </a:xfrm>
            <a:prstGeom prst="rect">
              <a:avLst/>
            </a:prstGeom>
          </p:spPr>
          <p:txBody>
            <a:bodyPr lIns="50800" tIns="50800" rIns="50800" bIns="50800" rtlCol="0" anchor="ctr"/>
            <a:lstStyle/>
            <a:p>
              <a:pPr algn="ctr">
                <a:lnSpc>
                  <a:spcPts val="2659"/>
                </a:lnSpc>
              </a:pPr>
              <a:endParaRPr/>
            </a:p>
          </p:txBody>
        </p:sp>
      </p:grpSp>
      <p:sp>
        <p:nvSpPr>
          <p:cNvPr id="59" name="TextBox 59"/>
          <p:cNvSpPr txBox="1"/>
          <p:nvPr/>
        </p:nvSpPr>
        <p:spPr>
          <a:xfrm>
            <a:off x="5332642" y="859355"/>
            <a:ext cx="5618350" cy="1628884"/>
          </a:xfrm>
          <a:prstGeom prst="rect">
            <a:avLst/>
          </a:prstGeom>
        </p:spPr>
        <p:txBody>
          <a:bodyPr lIns="0" tIns="0" rIns="0" bIns="0" rtlCol="0" anchor="t">
            <a:spAutoFit/>
          </a:bodyPr>
          <a:lstStyle/>
          <a:p>
            <a:pPr marL="0" lvl="0" indent="0" algn="ctr">
              <a:lnSpc>
                <a:spcPts val="12069"/>
              </a:lnSpc>
              <a:spcBef>
                <a:spcPct val="0"/>
              </a:spcBef>
            </a:pPr>
            <a:r>
              <a:rPr lang="en-US" sz="8620" b="1">
                <a:solidFill>
                  <a:srgbClr val="000000"/>
                </a:solidFill>
                <a:latin typeface="Futura Bold"/>
                <a:ea typeface="Futura Bold"/>
                <a:cs typeface="Futura Bold"/>
                <a:sym typeface="Futura Bold"/>
              </a:rPr>
              <a:t>Institucional </a:t>
            </a:r>
          </a:p>
        </p:txBody>
      </p:sp>
      <p:grpSp>
        <p:nvGrpSpPr>
          <p:cNvPr id="60" name="Group 60"/>
          <p:cNvGrpSpPr/>
          <p:nvPr/>
        </p:nvGrpSpPr>
        <p:grpSpPr>
          <a:xfrm>
            <a:off x="3000771" y="2843700"/>
            <a:ext cx="12452956" cy="6951139"/>
            <a:chOff x="0" y="0"/>
            <a:chExt cx="3523083" cy="1966556"/>
          </a:xfrm>
        </p:grpSpPr>
        <p:sp>
          <p:nvSpPr>
            <p:cNvPr id="61" name="Freeform 61"/>
            <p:cNvSpPr/>
            <p:nvPr/>
          </p:nvSpPr>
          <p:spPr>
            <a:xfrm>
              <a:off x="0" y="0"/>
              <a:ext cx="3523083" cy="1966557"/>
            </a:xfrm>
            <a:custGeom>
              <a:avLst/>
              <a:gdLst/>
              <a:ahLst/>
              <a:cxnLst/>
              <a:rect l="l" t="t" r="r" b="b"/>
              <a:pathLst>
                <a:path w="3523083" h="1966557">
                  <a:moveTo>
                    <a:pt x="20516" y="0"/>
                  </a:moveTo>
                  <a:lnTo>
                    <a:pt x="3502567" y="0"/>
                  </a:lnTo>
                  <a:cubicBezTo>
                    <a:pt x="3513898" y="0"/>
                    <a:pt x="3523083" y="9185"/>
                    <a:pt x="3523083" y="20516"/>
                  </a:cubicBezTo>
                  <a:lnTo>
                    <a:pt x="3523083" y="1946041"/>
                  </a:lnTo>
                  <a:cubicBezTo>
                    <a:pt x="3523083" y="1957371"/>
                    <a:pt x="3513898" y="1966557"/>
                    <a:pt x="3502567" y="1966557"/>
                  </a:cubicBezTo>
                  <a:lnTo>
                    <a:pt x="20516" y="1966557"/>
                  </a:lnTo>
                  <a:cubicBezTo>
                    <a:pt x="9185" y="1966557"/>
                    <a:pt x="0" y="1957371"/>
                    <a:pt x="0" y="1946041"/>
                  </a:cubicBezTo>
                  <a:lnTo>
                    <a:pt x="0" y="20516"/>
                  </a:lnTo>
                  <a:cubicBezTo>
                    <a:pt x="0" y="9185"/>
                    <a:pt x="9185" y="0"/>
                    <a:pt x="20516" y="0"/>
                  </a:cubicBezTo>
                  <a:close/>
                </a:path>
              </a:pathLst>
            </a:custGeom>
            <a:solidFill>
              <a:srgbClr val="000000">
                <a:alpha val="0"/>
              </a:srgbClr>
            </a:solidFill>
            <a:ln w="76200" cap="rnd">
              <a:solidFill>
                <a:srgbClr val="0D0949"/>
              </a:solidFill>
              <a:prstDash val="solid"/>
              <a:round/>
            </a:ln>
          </p:spPr>
          <p:txBody>
            <a:bodyPr/>
            <a:lstStyle/>
            <a:p>
              <a:endParaRPr lang="en-US"/>
            </a:p>
          </p:txBody>
        </p:sp>
        <p:sp>
          <p:nvSpPr>
            <p:cNvPr id="62" name="TextBox 62"/>
            <p:cNvSpPr txBox="1"/>
            <p:nvPr/>
          </p:nvSpPr>
          <p:spPr>
            <a:xfrm>
              <a:off x="0" y="-38100"/>
              <a:ext cx="3523083" cy="2004656"/>
            </a:xfrm>
            <a:prstGeom prst="rect">
              <a:avLst/>
            </a:prstGeom>
          </p:spPr>
          <p:txBody>
            <a:bodyPr lIns="50800" tIns="50800" rIns="50800" bIns="50800" rtlCol="0" anchor="ctr"/>
            <a:lstStyle/>
            <a:p>
              <a:pPr algn="ctr">
                <a:lnSpc>
                  <a:spcPts val="2659"/>
                </a:lnSpc>
              </a:pPr>
              <a:endParaRPr/>
            </a:p>
          </p:txBody>
        </p:sp>
      </p:grpSp>
      <p:sp>
        <p:nvSpPr>
          <p:cNvPr id="63" name="TextBox 63"/>
          <p:cNvSpPr txBox="1"/>
          <p:nvPr/>
        </p:nvSpPr>
        <p:spPr>
          <a:xfrm>
            <a:off x="3264152" y="3142591"/>
            <a:ext cx="11759696" cy="2092755"/>
          </a:xfrm>
          <a:prstGeom prst="rect">
            <a:avLst/>
          </a:prstGeom>
        </p:spPr>
        <p:txBody>
          <a:bodyPr lIns="0" tIns="0" rIns="0" bIns="0" rtlCol="0" anchor="t">
            <a:spAutoFit/>
          </a:bodyPr>
          <a:lstStyle/>
          <a:p>
            <a:pPr marL="0" lvl="0" indent="0" algn="just">
              <a:lnSpc>
                <a:spcPts val="3301"/>
              </a:lnSpc>
              <a:spcBef>
                <a:spcPct val="0"/>
              </a:spcBef>
            </a:pPr>
            <a:r>
              <a:rPr lang="en-US" sz="2358">
                <a:solidFill>
                  <a:srgbClr val="272366"/>
                </a:solidFill>
                <a:latin typeface="Arsenal"/>
                <a:ea typeface="Arsenal"/>
                <a:cs typeface="Arsenal"/>
                <a:sym typeface="Arsenal"/>
              </a:rPr>
              <a:t>Japurá recebeu este nome devido ao fato de haver muito próximo da sede do Município, o córrego Japurá. Fundada em 28/11/1963, obteve emancipação em 13/12/1964. Localiza-se próximo ao Trópico de Capricórnio, à Noroeste do Estado do Paraná, zona fisiográfica do Ivaí. Japurá tem 165,184 Km² de área total. Confronta-se ao Norte com São Carlos do Ivaí, ao Sul com São Tomé, ao Leste com São Carlos do Ivaí e a Oeste com Indianópolis </a:t>
            </a:r>
          </a:p>
        </p:txBody>
      </p:sp>
      <p:sp>
        <p:nvSpPr>
          <p:cNvPr id="64" name="TextBox 64"/>
          <p:cNvSpPr txBox="1"/>
          <p:nvPr/>
        </p:nvSpPr>
        <p:spPr>
          <a:xfrm>
            <a:off x="3264152" y="5411225"/>
            <a:ext cx="11759696" cy="2511855"/>
          </a:xfrm>
          <a:prstGeom prst="rect">
            <a:avLst/>
          </a:prstGeom>
        </p:spPr>
        <p:txBody>
          <a:bodyPr lIns="0" tIns="0" rIns="0" bIns="0" rtlCol="0" anchor="t">
            <a:spAutoFit/>
          </a:bodyPr>
          <a:lstStyle/>
          <a:p>
            <a:pPr marL="0" lvl="0" indent="0" algn="just">
              <a:lnSpc>
                <a:spcPts val="3301"/>
              </a:lnSpc>
              <a:spcBef>
                <a:spcPct val="0"/>
              </a:spcBef>
            </a:pPr>
            <a:r>
              <a:rPr lang="en-US" sz="2358" u="none" strike="noStrike">
                <a:solidFill>
                  <a:srgbClr val="272366"/>
                </a:solidFill>
                <a:latin typeface="Arsenal"/>
                <a:ea typeface="Arsenal"/>
                <a:cs typeface="Arsenal"/>
                <a:sym typeface="Arsenal"/>
              </a:rPr>
              <a:t>O Regime Próprio de Previdência dos Servidores de Japurá foi instituído inicialmente pelo Art. 304 da Lei Municipal nº 44, de 27/02/1992, que tratava do Regime Jurídico Único e marcou o início das contribuições previdenciárias. Posteriormente, com a Lei Municipal nº 51, de 23/12/1992, o sistema foi organizado como um fundo com contabilidade centralizada na Prefeitura e recebeu o nome fantasia PREVIJAP.</a:t>
            </a:r>
          </a:p>
          <a:p>
            <a:pPr marL="0" lvl="0" indent="0" algn="just">
              <a:lnSpc>
                <a:spcPts val="3301"/>
              </a:lnSpc>
              <a:spcBef>
                <a:spcPct val="0"/>
              </a:spcBef>
            </a:pPr>
            <a:endParaRPr lang="en-US" sz="2358" u="none" strike="noStrike">
              <a:solidFill>
                <a:srgbClr val="272366"/>
              </a:solidFill>
              <a:latin typeface="Arsenal"/>
              <a:ea typeface="Arsenal"/>
              <a:cs typeface="Arsenal"/>
              <a:sym typeface="Arsenal"/>
            </a:endParaRPr>
          </a:p>
        </p:txBody>
      </p:sp>
      <p:sp>
        <p:nvSpPr>
          <p:cNvPr id="65" name="TextBox 65"/>
          <p:cNvSpPr txBox="1"/>
          <p:nvPr/>
        </p:nvSpPr>
        <p:spPr>
          <a:xfrm>
            <a:off x="3264152" y="7787579"/>
            <a:ext cx="11759696" cy="1673655"/>
          </a:xfrm>
          <a:prstGeom prst="rect">
            <a:avLst/>
          </a:prstGeom>
        </p:spPr>
        <p:txBody>
          <a:bodyPr lIns="0" tIns="0" rIns="0" bIns="0" rtlCol="0" anchor="t">
            <a:spAutoFit/>
          </a:bodyPr>
          <a:lstStyle/>
          <a:p>
            <a:pPr marL="0" lvl="0" indent="0" algn="just">
              <a:lnSpc>
                <a:spcPts val="3301"/>
              </a:lnSpc>
              <a:spcBef>
                <a:spcPct val="0"/>
              </a:spcBef>
            </a:pPr>
            <a:r>
              <a:rPr lang="en-US" sz="2358" u="none" strike="noStrike">
                <a:solidFill>
                  <a:srgbClr val="272366"/>
                </a:solidFill>
                <a:latin typeface="Arsenal"/>
                <a:ea typeface="Arsenal"/>
                <a:cs typeface="Arsenal"/>
                <a:sym typeface="Arsenal"/>
              </a:rPr>
              <a:t>Para reestruturar o sistema, foi criada uma nova entidade por meio da Lei nº 01, de 30/03/2002: o Instituto de Previdência dos Servidores Públicos do Município de Japurá, uma autarquia com personalidade jurídica de direito público, autonomia administrativa e financeira, com nome fantasia JAPURÁ PREV.</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29800" y="1620483"/>
            <a:ext cx="9567579" cy="1586792"/>
            <a:chOff x="0" y="0"/>
            <a:chExt cx="2454202" cy="407032"/>
          </a:xfrm>
        </p:grpSpPr>
        <p:sp>
          <p:nvSpPr>
            <p:cNvPr id="3" name="Freeform 3"/>
            <p:cNvSpPr/>
            <p:nvPr/>
          </p:nvSpPr>
          <p:spPr>
            <a:xfrm>
              <a:off x="0" y="0"/>
              <a:ext cx="2454202" cy="407032"/>
            </a:xfrm>
            <a:custGeom>
              <a:avLst/>
              <a:gdLst/>
              <a:ahLst/>
              <a:cxnLst/>
              <a:rect l="l" t="t" r="r" b="b"/>
              <a:pathLst>
                <a:path w="2454202" h="407032">
                  <a:moveTo>
                    <a:pt x="26703" y="0"/>
                  </a:moveTo>
                  <a:lnTo>
                    <a:pt x="2427499" y="0"/>
                  </a:lnTo>
                  <a:cubicBezTo>
                    <a:pt x="2434581" y="0"/>
                    <a:pt x="2441373" y="2813"/>
                    <a:pt x="2446381" y="7821"/>
                  </a:cubicBezTo>
                  <a:cubicBezTo>
                    <a:pt x="2451389" y="12829"/>
                    <a:pt x="2454202" y="19621"/>
                    <a:pt x="2454202" y="26703"/>
                  </a:cubicBezTo>
                  <a:lnTo>
                    <a:pt x="2454202" y="380329"/>
                  </a:lnTo>
                  <a:cubicBezTo>
                    <a:pt x="2454202" y="387411"/>
                    <a:pt x="2451389" y="394203"/>
                    <a:pt x="2446381" y="399211"/>
                  </a:cubicBezTo>
                  <a:cubicBezTo>
                    <a:pt x="2441373" y="404218"/>
                    <a:pt x="2434581" y="407032"/>
                    <a:pt x="2427499" y="407032"/>
                  </a:cubicBezTo>
                  <a:lnTo>
                    <a:pt x="26703" y="407032"/>
                  </a:lnTo>
                  <a:cubicBezTo>
                    <a:pt x="19621" y="407032"/>
                    <a:pt x="12829" y="404218"/>
                    <a:pt x="7821" y="399211"/>
                  </a:cubicBezTo>
                  <a:cubicBezTo>
                    <a:pt x="2813" y="394203"/>
                    <a:pt x="0" y="387411"/>
                    <a:pt x="0" y="380329"/>
                  </a:cubicBezTo>
                  <a:lnTo>
                    <a:pt x="0" y="26703"/>
                  </a:lnTo>
                  <a:cubicBezTo>
                    <a:pt x="0" y="19621"/>
                    <a:pt x="2813" y="12829"/>
                    <a:pt x="7821" y="7821"/>
                  </a:cubicBezTo>
                  <a:cubicBezTo>
                    <a:pt x="12829" y="2813"/>
                    <a:pt x="19621" y="0"/>
                    <a:pt x="26703" y="0"/>
                  </a:cubicBezTo>
                  <a:close/>
                </a:path>
              </a:pathLst>
            </a:custGeom>
            <a:solidFill>
              <a:srgbClr val="000000">
                <a:alpha val="0"/>
              </a:srgbClr>
            </a:solidFill>
            <a:ln w="76200" cap="rnd">
              <a:solidFill>
                <a:srgbClr val="000000"/>
              </a:solidFill>
              <a:prstDash val="solid"/>
              <a:round/>
            </a:ln>
          </p:spPr>
          <p:txBody>
            <a:bodyPr/>
            <a:lstStyle/>
            <a:p>
              <a:endParaRPr lang="en-US"/>
            </a:p>
          </p:txBody>
        </p:sp>
        <p:sp>
          <p:nvSpPr>
            <p:cNvPr id="4" name="TextBox 4"/>
            <p:cNvSpPr txBox="1"/>
            <p:nvPr/>
          </p:nvSpPr>
          <p:spPr>
            <a:xfrm>
              <a:off x="0" y="-38100"/>
              <a:ext cx="2454202" cy="445132"/>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2673420" y="3544653"/>
            <a:ext cx="14504355" cy="5530014"/>
            <a:chOff x="0" y="0"/>
            <a:chExt cx="4103447" cy="1564504"/>
          </a:xfrm>
        </p:grpSpPr>
        <p:sp>
          <p:nvSpPr>
            <p:cNvPr id="6" name="Freeform 6"/>
            <p:cNvSpPr/>
            <p:nvPr/>
          </p:nvSpPr>
          <p:spPr>
            <a:xfrm>
              <a:off x="0" y="0"/>
              <a:ext cx="4103447" cy="1564504"/>
            </a:xfrm>
            <a:custGeom>
              <a:avLst/>
              <a:gdLst/>
              <a:ahLst/>
              <a:cxnLst/>
              <a:rect l="l" t="t" r="r" b="b"/>
              <a:pathLst>
                <a:path w="4103447" h="1564504">
                  <a:moveTo>
                    <a:pt x="17614" y="0"/>
                  </a:moveTo>
                  <a:lnTo>
                    <a:pt x="4085833" y="0"/>
                  </a:lnTo>
                  <a:cubicBezTo>
                    <a:pt x="4095561" y="0"/>
                    <a:pt x="4103447" y="7886"/>
                    <a:pt x="4103447" y="17614"/>
                  </a:cubicBezTo>
                  <a:lnTo>
                    <a:pt x="4103447" y="1546890"/>
                  </a:lnTo>
                  <a:cubicBezTo>
                    <a:pt x="4103447" y="1556618"/>
                    <a:pt x="4095561" y="1564504"/>
                    <a:pt x="4085833" y="1564504"/>
                  </a:cubicBezTo>
                  <a:lnTo>
                    <a:pt x="17614" y="1564504"/>
                  </a:lnTo>
                  <a:cubicBezTo>
                    <a:pt x="7886" y="1564504"/>
                    <a:pt x="0" y="1556618"/>
                    <a:pt x="0" y="1546890"/>
                  </a:cubicBezTo>
                  <a:lnTo>
                    <a:pt x="0" y="17614"/>
                  </a:lnTo>
                  <a:cubicBezTo>
                    <a:pt x="0" y="7886"/>
                    <a:pt x="7886" y="0"/>
                    <a:pt x="17614" y="0"/>
                  </a:cubicBezTo>
                  <a:close/>
                </a:path>
              </a:pathLst>
            </a:custGeom>
            <a:solidFill>
              <a:srgbClr val="000000">
                <a:alpha val="0"/>
              </a:srgbClr>
            </a:solidFill>
            <a:ln w="76200" cap="rnd">
              <a:solidFill>
                <a:srgbClr val="0D0949"/>
              </a:solidFill>
              <a:prstDash val="solid"/>
              <a:round/>
            </a:ln>
          </p:spPr>
          <p:txBody>
            <a:bodyPr/>
            <a:lstStyle/>
            <a:p>
              <a:endParaRPr lang="en-US"/>
            </a:p>
          </p:txBody>
        </p:sp>
        <p:sp>
          <p:nvSpPr>
            <p:cNvPr id="7" name="TextBox 7"/>
            <p:cNvSpPr txBox="1"/>
            <p:nvPr/>
          </p:nvSpPr>
          <p:spPr>
            <a:xfrm>
              <a:off x="0" y="-38100"/>
              <a:ext cx="4103447" cy="1602604"/>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2673420" y="1230950"/>
            <a:ext cx="3149471" cy="1976325"/>
          </a:xfrm>
          <a:custGeom>
            <a:avLst/>
            <a:gdLst/>
            <a:ahLst/>
            <a:cxnLst/>
            <a:rect l="l" t="t" r="r" b="b"/>
            <a:pathLst>
              <a:path w="3149471" h="1976325">
                <a:moveTo>
                  <a:pt x="0" y="0"/>
                </a:moveTo>
                <a:lnTo>
                  <a:pt x="3149471" y="0"/>
                </a:lnTo>
                <a:lnTo>
                  <a:pt x="3149471" y="1976325"/>
                </a:lnTo>
                <a:lnTo>
                  <a:pt x="0" y="19763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9" name="Group 9"/>
          <p:cNvGrpSpPr/>
          <p:nvPr/>
        </p:nvGrpSpPr>
        <p:grpSpPr>
          <a:xfrm>
            <a:off x="201445" y="753918"/>
            <a:ext cx="827255" cy="710922"/>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2478D"/>
            </a:solidFill>
          </p:spPr>
          <p:txBody>
            <a:bodyPr/>
            <a:lstStyle/>
            <a:p>
              <a:endParaRPr lang="en-US"/>
            </a:p>
          </p:txBody>
        </p:sp>
        <p:sp>
          <p:nvSpPr>
            <p:cNvPr id="11" name="TextBox 11"/>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028700" y="1342408"/>
            <a:ext cx="827255" cy="710922"/>
            <a:chOff x="0" y="0"/>
            <a:chExt cx="812800" cy="698500"/>
          </a:xfrm>
        </p:grpSpPr>
        <p:sp>
          <p:nvSpPr>
            <p:cNvPr id="13" name="Freeform 1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2478D"/>
            </a:solidFill>
          </p:spPr>
          <p:txBody>
            <a:bodyPr/>
            <a:lstStyle/>
            <a:p>
              <a:endParaRPr lang="en-US"/>
            </a:p>
          </p:txBody>
        </p:sp>
        <p:sp>
          <p:nvSpPr>
            <p:cNvPr id="14" name="TextBox 14"/>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201445" y="1855365"/>
            <a:ext cx="827255" cy="710922"/>
            <a:chOff x="0" y="0"/>
            <a:chExt cx="812800" cy="698500"/>
          </a:xfrm>
        </p:grpSpPr>
        <p:sp>
          <p:nvSpPr>
            <p:cNvPr id="16" name="Freeform 16"/>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2478D"/>
            </a:solidFill>
          </p:spPr>
          <p:txBody>
            <a:bodyPr/>
            <a:lstStyle/>
            <a:p>
              <a:endParaRPr lang="en-US"/>
            </a:p>
          </p:txBody>
        </p:sp>
        <p:sp>
          <p:nvSpPr>
            <p:cNvPr id="17" name="TextBox 17"/>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201445" y="3041493"/>
            <a:ext cx="827255" cy="710922"/>
            <a:chOff x="0" y="0"/>
            <a:chExt cx="812800" cy="698500"/>
          </a:xfrm>
        </p:grpSpPr>
        <p:sp>
          <p:nvSpPr>
            <p:cNvPr id="19" name="Freeform 1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2478D"/>
            </a:solidFill>
          </p:spPr>
          <p:txBody>
            <a:bodyPr/>
            <a:lstStyle/>
            <a:p>
              <a:endParaRPr lang="en-US"/>
            </a:p>
          </p:txBody>
        </p:sp>
        <p:sp>
          <p:nvSpPr>
            <p:cNvPr id="20" name="TextBox 20"/>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028700" y="2566287"/>
            <a:ext cx="827255" cy="710922"/>
            <a:chOff x="0" y="0"/>
            <a:chExt cx="812800" cy="698500"/>
          </a:xfrm>
        </p:grpSpPr>
        <p:sp>
          <p:nvSpPr>
            <p:cNvPr id="22" name="Freeform 22"/>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2478D"/>
            </a:solidFill>
          </p:spPr>
          <p:txBody>
            <a:bodyPr/>
            <a:lstStyle/>
            <a:p>
              <a:endParaRPr lang="en-US"/>
            </a:p>
          </p:txBody>
        </p:sp>
        <p:sp>
          <p:nvSpPr>
            <p:cNvPr id="23" name="TextBox 23"/>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201445" y="4142940"/>
            <a:ext cx="827255" cy="710922"/>
            <a:chOff x="0" y="0"/>
            <a:chExt cx="812800" cy="698500"/>
          </a:xfrm>
        </p:grpSpPr>
        <p:sp>
          <p:nvSpPr>
            <p:cNvPr id="25" name="Freeform 25"/>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2478D"/>
            </a:solidFill>
          </p:spPr>
          <p:txBody>
            <a:bodyPr/>
            <a:lstStyle/>
            <a:p>
              <a:endParaRPr lang="en-US"/>
            </a:p>
          </p:txBody>
        </p:sp>
        <p:sp>
          <p:nvSpPr>
            <p:cNvPr id="26" name="TextBox 26"/>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028700" y="3674194"/>
            <a:ext cx="827255" cy="710922"/>
            <a:chOff x="0" y="0"/>
            <a:chExt cx="812800" cy="698500"/>
          </a:xfrm>
        </p:grpSpPr>
        <p:sp>
          <p:nvSpPr>
            <p:cNvPr id="28" name="Freeform 28"/>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2478D"/>
            </a:solidFill>
          </p:spPr>
          <p:txBody>
            <a:bodyPr/>
            <a:lstStyle/>
            <a:p>
              <a:endParaRPr lang="en-US"/>
            </a:p>
          </p:txBody>
        </p:sp>
        <p:sp>
          <p:nvSpPr>
            <p:cNvPr id="29" name="TextBox 29"/>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201445" y="5433138"/>
            <a:ext cx="827255" cy="710922"/>
            <a:chOff x="0" y="0"/>
            <a:chExt cx="812800" cy="698500"/>
          </a:xfrm>
        </p:grpSpPr>
        <p:sp>
          <p:nvSpPr>
            <p:cNvPr id="31" name="Freeform 31"/>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2478D"/>
            </a:solidFill>
          </p:spPr>
          <p:txBody>
            <a:bodyPr/>
            <a:lstStyle/>
            <a:p>
              <a:endParaRPr lang="en-US"/>
            </a:p>
          </p:txBody>
        </p:sp>
        <p:sp>
          <p:nvSpPr>
            <p:cNvPr id="32" name="TextBox 32"/>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a:off x="1028700" y="6021629"/>
            <a:ext cx="827255" cy="710922"/>
            <a:chOff x="0" y="0"/>
            <a:chExt cx="812800" cy="698500"/>
          </a:xfrm>
        </p:grpSpPr>
        <p:sp>
          <p:nvSpPr>
            <p:cNvPr id="34" name="Freeform 3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2478D"/>
            </a:solidFill>
          </p:spPr>
          <p:txBody>
            <a:bodyPr/>
            <a:lstStyle/>
            <a:p>
              <a:endParaRPr lang="en-US"/>
            </a:p>
          </p:txBody>
        </p:sp>
        <p:sp>
          <p:nvSpPr>
            <p:cNvPr id="35" name="TextBox 3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36" name="Group 36"/>
          <p:cNvGrpSpPr/>
          <p:nvPr/>
        </p:nvGrpSpPr>
        <p:grpSpPr>
          <a:xfrm>
            <a:off x="201445" y="6534585"/>
            <a:ext cx="827255" cy="710922"/>
            <a:chOff x="0" y="0"/>
            <a:chExt cx="812800" cy="698500"/>
          </a:xfrm>
        </p:grpSpPr>
        <p:sp>
          <p:nvSpPr>
            <p:cNvPr id="37" name="Freeform 3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2478D"/>
            </a:solidFill>
          </p:spPr>
          <p:txBody>
            <a:bodyPr/>
            <a:lstStyle/>
            <a:p>
              <a:endParaRPr lang="en-US"/>
            </a:p>
          </p:txBody>
        </p:sp>
        <p:sp>
          <p:nvSpPr>
            <p:cNvPr id="38" name="TextBox 3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39" name="Group 39"/>
          <p:cNvGrpSpPr/>
          <p:nvPr/>
        </p:nvGrpSpPr>
        <p:grpSpPr>
          <a:xfrm>
            <a:off x="201445" y="7720713"/>
            <a:ext cx="827255" cy="710922"/>
            <a:chOff x="0" y="0"/>
            <a:chExt cx="812800" cy="698500"/>
          </a:xfrm>
        </p:grpSpPr>
        <p:sp>
          <p:nvSpPr>
            <p:cNvPr id="40" name="Freeform 4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2478D"/>
            </a:solidFill>
          </p:spPr>
          <p:txBody>
            <a:bodyPr/>
            <a:lstStyle/>
            <a:p>
              <a:endParaRPr lang="en-US"/>
            </a:p>
          </p:txBody>
        </p:sp>
        <p:sp>
          <p:nvSpPr>
            <p:cNvPr id="41" name="TextBox 41"/>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42" name="Group 42"/>
          <p:cNvGrpSpPr/>
          <p:nvPr/>
        </p:nvGrpSpPr>
        <p:grpSpPr>
          <a:xfrm>
            <a:off x="1028700" y="7245507"/>
            <a:ext cx="827255" cy="710922"/>
            <a:chOff x="0" y="0"/>
            <a:chExt cx="812800" cy="698500"/>
          </a:xfrm>
        </p:grpSpPr>
        <p:sp>
          <p:nvSpPr>
            <p:cNvPr id="43" name="Freeform 4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2478D"/>
            </a:solidFill>
          </p:spPr>
          <p:txBody>
            <a:bodyPr/>
            <a:lstStyle/>
            <a:p>
              <a:endParaRPr lang="en-US"/>
            </a:p>
          </p:txBody>
        </p:sp>
        <p:sp>
          <p:nvSpPr>
            <p:cNvPr id="44" name="TextBox 44"/>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45" name="Group 45"/>
          <p:cNvGrpSpPr/>
          <p:nvPr/>
        </p:nvGrpSpPr>
        <p:grpSpPr>
          <a:xfrm>
            <a:off x="201445" y="8822160"/>
            <a:ext cx="827255" cy="710922"/>
            <a:chOff x="0" y="0"/>
            <a:chExt cx="812800" cy="698500"/>
          </a:xfrm>
        </p:grpSpPr>
        <p:sp>
          <p:nvSpPr>
            <p:cNvPr id="46" name="Freeform 46"/>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2478D"/>
            </a:solidFill>
          </p:spPr>
          <p:txBody>
            <a:bodyPr/>
            <a:lstStyle/>
            <a:p>
              <a:endParaRPr lang="en-US"/>
            </a:p>
          </p:txBody>
        </p:sp>
        <p:sp>
          <p:nvSpPr>
            <p:cNvPr id="47" name="TextBox 47"/>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48" name="Group 48"/>
          <p:cNvGrpSpPr/>
          <p:nvPr/>
        </p:nvGrpSpPr>
        <p:grpSpPr>
          <a:xfrm>
            <a:off x="1028700" y="8353415"/>
            <a:ext cx="827255" cy="710922"/>
            <a:chOff x="0" y="0"/>
            <a:chExt cx="812800" cy="698500"/>
          </a:xfrm>
        </p:grpSpPr>
        <p:sp>
          <p:nvSpPr>
            <p:cNvPr id="49" name="Freeform 4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2478D"/>
            </a:solidFill>
          </p:spPr>
          <p:txBody>
            <a:bodyPr/>
            <a:lstStyle/>
            <a:p>
              <a:endParaRPr lang="en-US"/>
            </a:p>
          </p:txBody>
        </p:sp>
        <p:sp>
          <p:nvSpPr>
            <p:cNvPr id="50" name="TextBox 50"/>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51" name="Group 51"/>
          <p:cNvGrpSpPr/>
          <p:nvPr/>
        </p:nvGrpSpPr>
        <p:grpSpPr>
          <a:xfrm>
            <a:off x="1028700" y="4847912"/>
            <a:ext cx="827255" cy="710922"/>
            <a:chOff x="0" y="0"/>
            <a:chExt cx="812800" cy="698500"/>
          </a:xfrm>
        </p:grpSpPr>
        <p:sp>
          <p:nvSpPr>
            <p:cNvPr id="52" name="Freeform 52"/>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2478D"/>
            </a:solidFill>
          </p:spPr>
          <p:txBody>
            <a:bodyPr/>
            <a:lstStyle/>
            <a:p>
              <a:endParaRPr lang="en-US"/>
            </a:p>
          </p:txBody>
        </p:sp>
        <p:sp>
          <p:nvSpPr>
            <p:cNvPr id="53" name="TextBox 53"/>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54" name="Group 54"/>
          <p:cNvGrpSpPr/>
          <p:nvPr/>
        </p:nvGrpSpPr>
        <p:grpSpPr>
          <a:xfrm>
            <a:off x="17995240" y="18617"/>
            <a:ext cx="292760" cy="10268383"/>
            <a:chOff x="0" y="0"/>
            <a:chExt cx="77105" cy="2704430"/>
          </a:xfrm>
        </p:grpSpPr>
        <p:sp>
          <p:nvSpPr>
            <p:cNvPr id="55" name="Freeform 55"/>
            <p:cNvSpPr/>
            <p:nvPr/>
          </p:nvSpPr>
          <p:spPr>
            <a:xfrm>
              <a:off x="0" y="0"/>
              <a:ext cx="77105" cy="2704430"/>
            </a:xfrm>
            <a:custGeom>
              <a:avLst/>
              <a:gdLst/>
              <a:ahLst/>
              <a:cxnLst/>
              <a:rect l="l" t="t" r="r" b="b"/>
              <a:pathLst>
                <a:path w="77105" h="2704430">
                  <a:moveTo>
                    <a:pt x="0" y="0"/>
                  </a:moveTo>
                  <a:lnTo>
                    <a:pt x="77105" y="0"/>
                  </a:lnTo>
                  <a:lnTo>
                    <a:pt x="77105" y="2704430"/>
                  </a:lnTo>
                  <a:lnTo>
                    <a:pt x="0" y="2704430"/>
                  </a:lnTo>
                  <a:close/>
                </a:path>
              </a:pathLst>
            </a:custGeom>
            <a:solidFill>
              <a:srgbClr val="12478D"/>
            </a:solidFill>
          </p:spPr>
          <p:txBody>
            <a:bodyPr/>
            <a:lstStyle/>
            <a:p>
              <a:endParaRPr lang="en-US"/>
            </a:p>
          </p:txBody>
        </p:sp>
        <p:sp>
          <p:nvSpPr>
            <p:cNvPr id="56" name="TextBox 56"/>
            <p:cNvSpPr txBox="1"/>
            <p:nvPr/>
          </p:nvSpPr>
          <p:spPr>
            <a:xfrm>
              <a:off x="0" y="-38100"/>
              <a:ext cx="77105" cy="2742530"/>
            </a:xfrm>
            <a:prstGeom prst="rect">
              <a:avLst/>
            </a:prstGeom>
          </p:spPr>
          <p:txBody>
            <a:bodyPr lIns="50800" tIns="50800" rIns="50800" bIns="50800" rtlCol="0" anchor="ctr"/>
            <a:lstStyle/>
            <a:p>
              <a:pPr algn="ctr">
                <a:lnSpc>
                  <a:spcPts val="2659"/>
                </a:lnSpc>
              </a:pPr>
              <a:endParaRPr/>
            </a:p>
          </p:txBody>
        </p:sp>
      </p:grpSp>
      <p:sp>
        <p:nvSpPr>
          <p:cNvPr id="57" name="TextBox 57"/>
          <p:cNvSpPr txBox="1"/>
          <p:nvPr/>
        </p:nvSpPr>
        <p:spPr>
          <a:xfrm>
            <a:off x="6289447" y="1410531"/>
            <a:ext cx="6299864" cy="1673321"/>
          </a:xfrm>
          <a:prstGeom prst="rect">
            <a:avLst/>
          </a:prstGeom>
        </p:spPr>
        <p:txBody>
          <a:bodyPr lIns="0" tIns="0" rIns="0" bIns="0" rtlCol="0" anchor="t">
            <a:spAutoFit/>
          </a:bodyPr>
          <a:lstStyle/>
          <a:p>
            <a:pPr marL="0" lvl="0" indent="0" algn="ctr">
              <a:lnSpc>
                <a:spcPts val="12391"/>
              </a:lnSpc>
              <a:spcBef>
                <a:spcPct val="0"/>
              </a:spcBef>
            </a:pPr>
            <a:r>
              <a:rPr lang="en-US" sz="8851" b="1">
                <a:solidFill>
                  <a:srgbClr val="000000"/>
                </a:solidFill>
                <a:latin typeface="Futura Bold"/>
                <a:ea typeface="Futura Bold"/>
                <a:cs typeface="Futura Bold"/>
                <a:sym typeface="Futura Bold"/>
              </a:rPr>
              <a:t>Metodologia</a:t>
            </a:r>
          </a:p>
        </p:txBody>
      </p:sp>
      <p:sp>
        <p:nvSpPr>
          <p:cNvPr id="58" name="TextBox 58"/>
          <p:cNvSpPr txBox="1"/>
          <p:nvPr/>
        </p:nvSpPr>
        <p:spPr>
          <a:xfrm>
            <a:off x="3160209" y="3951138"/>
            <a:ext cx="13555027" cy="1825801"/>
          </a:xfrm>
          <a:prstGeom prst="rect">
            <a:avLst/>
          </a:prstGeom>
        </p:spPr>
        <p:txBody>
          <a:bodyPr lIns="0" tIns="0" rIns="0" bIns="0" rtlCol="0" anchor="t">
            <a:spAutoFit/>
          </a:bodyPr>
          <a:lstStyle/>
          <a:p>
            <a:pPr marL="0" lvl="0" indent="0" algn="just">
              <a:lnSpc>
                <a:spcPts val="3649"/>
              </a:lnSpc>
              <a:spcBef>
                <a:spcPct val="0"/>
              </a:spcBef>
            </a:pPr>
            <a:r>
              <a:rPr lang="en-US" sz="2606">
                <a:solidFill>
                  <a:srgbClr val="272366"/>
                </a:solidFill>
                <a:latin typeface="Arsenal"/>
                <a:ea typeface="Arsenal"/>
                <a:cs typeface="Arsenal"/>
                <a:sym typeface="Arsenal"/>
              </a:rPr>
              <a:t>Para criação de um Plano de Ação, se faz necessário a atuação de todos os responsáveis diretos pelas atividades do JAPURÁPREV e os que desejam, de forma ativa, auxiliar em sua construção. Na etapa de construção de uma proposta, serão consideradas as sugestões dos interessados através de entrevista promovida pelo Conselho Administrativo, onde consolidará as sugestões . </a:t>
            </a:r>
          </a:p>
        </p:txBody>
      </p:sp>
      <p:sp>
        <p:nvSpPr>
          <p:cNvPr id="59" name="TextBox 59"/>
          <p:cNvSpPr txBox="1"/>
          <p:nvPr/>
        </p:nvSpPr>
        <p:spPr>
          <a:xfrm>
            <a:off x="3160209" y="6487962"/>
            <a:ext cx="13555027" cy="1825801"/>
          </a:xfrm>
          <a:prstGeom prst="rect">
            <a:avLst/>
          </a:prstGeom>
        </p:spPr>
        <p:txBody>
          <a:bodyPr lIns="0" tIns="0" rIns="0" bIns="0" rtlCol="0" anchor="t">
            <a:spAutoFit/>
          </a:bodyPr>
          <a:lstStyle/>
          <a:p>
            <a:pPr marL="0" lvl="0" indent="0" algn="just">
              <a:lnSpc>
                <a:spcPts val="3649"/>
              </a:lnSpc>
              <a:spcBef>
                <a:spcPct val="0"/>
              </a:spcBef>
            </a:pPr>
            <a:r>
              <a:rPr lang="en-US" sz="2606" u="none" strike="noStrike">
                <a:solidFill>
                  <a:srgbClr val="272366"/>
                </a:solidFill>
                <a:latin typeface="Arsenal"/>
                <a:ea typeface="Arsenal"/>
                <a:cs typeface="Arsenal"/>
                <a:sym typeface="Arsenal"/>
              </a:rPr>
              <a:t>A construção de uma proposta final do Plano de Ação para período, será efetivada plea Diretoria Executiva após ampla análise e filtros, sendo submetido para aprovação do Conselho Administrativo. A proposta final é composta por objetivos estratégicos, as metas e os indicadores de desempenho e apresenta como se realizará a avaliação e o monitoramento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00632" y="405819"/>
            <a:ext cx="15686736" cy="1861810"/>
            <a:chOff x="0" y="0"/>
            <a:chExt cx="4023841" cy="477577"/>
          </a:xfrm>
        </p:grpSpPr>
        <p:sp>
          <p:nvSpPr>
            <p:cNvPr id="3" name="Freeform 3"/>
            <p:cNvSpPr/>
            <p:nvPr/>
          </p:nvSpPr>
          <p:spPr>
            <a:xfrm>
              <a:off x="0" y="0"/>
              <a:ext cx="4023841" cy="477577"/>
            </a:xfrm>
            <a:custGeom>
              <a:avLst/>
              <a:gdLst/>
              <a:ahLst/>
              <a:cxnLst/>
              <a:rect l="l" t="t" r="r" b="b"/>
              <a:pathLst>
                <a:path w="4023841" h="477577">
                  <a:moveTo>
                    <a:pt x="16287" y="0"/>
                  </a:moveTo>
                  <a:lnTo>
                    <a:pt x="4007555" y="0"/>
                  </a:lnTo>
                  <a:cubicBezTo>
                    <a:pt x="4011874" y="0"/>
                    <a:pt x="4016016" y="1716"/>
                    <a:pt x="4019071" y="4770"/>
                  </a:cubicBezTo>
                  <a:cubicBezTo>
                    <a:pt x="4022125" y="7825"/>
                    <a:pt x="4023841" y="11967"/>
                    <a:pt x="4023841" y="16287"/>
                  </a:cubicBezTo>
                  <a:lnTo>
                    <a:pt x="4023841" y="461291"/>
                  </a:lnTo>
                  <a:cubicBezTo>
                    <a:pt x="4023841" y="465610"/>
                    <a:pt x="4022125" y="469753"/>
                    <a:pt x="4019071" y="472807"/>
                  </a:cubicBezTo>
                  <a:cubicBezTo>
                    <a:pt x="4016016" y="475861"/>
                    <a:pt x="4011874" y="477577"/>
                    <a:pt x="4007555" y="477577"/>
                  </a:cubicBezTo>
                  <a:lnTo>
                    <a:pt x="16287" y="477577"/>
                  </a:lnTo>
                  <a:cubicBezTo>
                    <a:pt x="11967" y="477577"/>
                    <a:pt x="7825" y="475861"/>
                    <a:pt x="4770" y="472807"/>
                  </a:cubicBezTo>
                  <a:cubicBezTo>
                    <a:pt x="1716" y="469753"/>
                    <a:pt x="0" y="465610"/>
                    <a:pt x="0" y="461291"/>
                  </a:cubicBezTo>
                  <a:lnTo>
                    <a:pt x="0" y="16287"/>
                  </a:lnTo>
                  <a:cubicBezTo>
                    <a:pt x="0" y="11967"/>
                    <a:pt x="1716" y="7825"/>
                    <a:pt x="4770" y="4770"/>
                  </a:cubicBezTo>
                  <a:cubicBezTo>
                    <a:pt x="7825" y="1716"/>
                    <a:pt x="11967" y="0"/>
                    <a:pt x="16287" y="0"/>
                  </a:cubicBezTo>
                  <a:close/>
                </a:path>
              </a:pathLst>
            </a:custGeom>
            <a:solidFill>
              <a:srgbClr val="000000">
                <a:alpha val="0"/>
              </a:srgbClr>
            </a:solidFill>
            <a:ln w="76200" cap="rnd">
              <a:solidFill>
                <a:srgbClr val="000000"/>
              </a:solidFill>
              <a:prstDash val="solid"/>
              <a:round/>
            </a:ln>
          </p:spPr>
          <p:txBody>
            <a:bodyPr/>
            <a:lstStyle/>
            <a:p>
              <a:endParaRPr lang="en-US"/>
            </a:p>
          </p:txBody>
        </p:sp>
        <p:sp>
          <p:nvSpPr>
            <p:cNvPr id="4" name="TextBox 4"/>
            <p:cNvSpPr txBox="1"/>
            <p:nvPr/>
          </p:nvSpPr>
          <p:spPr>
            <a:xfrm>
              <a:off x="0" y="-38100"/>
              <a:ext cx="4023841" cy="515677"/>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533975" y="4410207"/>
            <a:ext cx="1558312" cy="1558312"/>
          </a:xfrm>
          <a:custGeom>
            <a:avLst/>
            <a:gdLst/>
            <a:ahLst/>
            <a:cxnLst/>
            <a:rect l="l" t="t" r="r" b="b"/>
            <a:pathLst>
              <a:path w="1558312" h="1558312">
                <a:moveTo>
                  <a:pt x="0" y="0"/>
                </a:moveTo>
                <a:lnTo>
                  <a:pt x="1558312" y="0"/>
                </a:lnTo>
                <a:lnTo>
                  <a:pt x="1558312" y="1558312"/>
                </a:lnTo>
                <a:lnTo>
                  <a:pt x="0" y="1558312"/>
                </a:lnTo>
                <a:lnTo>
                  <a:pt x="0" y="0"/>
                </a:lnTo>
                <a:close/>
              </a:path>
            </a:pathLst>
          </a:custGeom>
          <a:blipFill>
            <a:blip r:embed="rId2"/>
            <a:stretch>
              <a:fillRect/>
            </a:stretch>
          </a:blipFill>
        </p:spPr>
        <p:txBody>
          <a:bodyPr/>
          <a:lstStyle/>
          <a:p>
            <a:endParaRPr lang="en-US"/>
          </a:p>
        </p:txBody>
      </p:sp>
      <p:sp>
        <p:nvSpPr>
          <p:cNvPr id="6" name="Freeform 6"/>
          <p:cNvSpPr/>
          <p:nvPr/>
        </p:nvSpPr>
        <p:spPr>
          <a:xfrm>
            <a:off x="8255052" y="4318481"/>
            <a:ext cx="1452238" cy="1452238"/>
          </a:xfrm>
          <a:custGeom>
            <a:avLst/>
            <a:gdLst/>
            <a:ahLst/>
            <a:cxnLst/>
            <a:rect l="l" t="t" r="r" b="b"/>
            <a:pathLst>
              <a:path w="1452238" h="1452238">
                <a:moveTo>
                  <a:pt x="0" y="0"/>
                </a:moveTo>
                <a:lnTo>
                  <a:pt x="1452238" y="0"/>
                </a:lnTo>
                <a:lnTo>
                  <a:pt x="1452238" y="1452238"/>
                </a:lnTo>
                <a:lnTo>
                  <a:pt x="0" y="1452238"/>
                </a:lnTo>
                <a:lnTo>
                  <a:pt x="0" y="0"/>
                </a:lnTo>
                <a:close/>
              </a:path>
            </a:pathLst>
          </a:custGeom>
          <a:blipFill>
            <a:blip r:embed="rId3"/>
            <a:stretch>
              <a:fillRect/>
            </a:stretch>
          </a:blipFill>
        </p:spPr>
        <p:txBody>
          <a:bodyPr/>
          <a:lstStyle/>
          <a:p>
            <a:endParaRPr lang="en-US"/>
          </a:p>
        </p:txBody>
      </p:sp>
      <p:sp>
        <p:nvSpPr>
          <p:cNvPr id="7" name="Freeform 7"/>
          <p:cNvSpPr/>
          <p:nvPr/>
        </p:nvSpPr>
        <p:spPr>
          <a:xfrm>
            <a:off x="13964819" y="4318481"/>
            <a:ext cx="1650039" cy="1650039"/>
          </a:xfrm>
          <a:custGeom>
            <a:avLst/>
            <a:gdLst/>
            <a:ahLst/>
            <a:cxnLst/>
            <a:rect l="l" t="t" r="r" b="b"/>
            <a:pathLst>
              <a:path w="1650039" h="1650039">
                <a:moveTo>
                  <a:pt x="0" y="0"/>
                </a:moveTo>
                <a:lnTo>
                  <a:pt x="1650038" y="0"/>
                </a:lnTo>
                <a:lnTo>
                  <a:pt x="1650038" y="1650038"/>
                </a:lnTo>
                <a:lnTo>
                  <a:pt x="0" y="1650038"/>
                </a:lnTo>
                <a:lnTo>
                  <a:pt x="0" y="0"/>
                </a:lnTo>
                <a:close/>
              </a:path>
            </a:pathLst>
          </a:custGeom>
          <a:blipFill>
            <a:blip r:embed="rId4"/>
            <a:stretch>
              <a:fillRect/>
            </a:stretch>
          </a:blipFill>
        </p:spPr>
        <p:txBody>
          <a:bodyPr/>
          <a:lstStyle/>
          <a:p>
            <a:endParaRPr lang="en-US"/>
          </a:p>
        </p:txBody>
      </p:sp>
      <p:grpSp>
        <p:nvGrpSpPr>
          <p:cNvPr id="8" name="Group 8"/>
          <p:cNvGrpSpPr/>
          <p:nvPr/>
        </p:nvGrpSpPr>
        <p:grpSpPr>
          <a:xfrm>
            <a:off x="6314765" y="3098949"/>
            <a:ext cx="130536" cy="6557704"/>
            <a:chOff x="0" y="0"/>
            <a:chExt cx="34380" cy="1727132"/>
          </a:xfrm>
        </p:grpSpPr>
        <p:sp>
          <p:nvSpPr>
            <p:cNvPr id="9" name="Freeform 9"/>
            <p:cNvSpPr/>
            <p:nvPr/>
          </p:nvSpPr>
          <p:spPr>
            <a:xfrm>
              <a:off x="0" y="0"/>
              <a:ext cx="34380" cy="1727132"/>
            </a:xfrm>
            <a:custGeom>
              <a:avLst/>
              <a:gdLst/>
              <a:ahLst/>
              <a:cxnLst/>
              <a:rect l="l" t="t" r="r" b="b"/>
              <a:pathLst>
                <a:path w="34380" h="1727132">
                  <a:moveTo>
                    <a:pt x="0" y="0"/>
                  </a:moveTo>
                  <a:lnTo>
                    <a:pt x="34380" y="0"/>
                  </a:lnTo>
                  <a:lnTo>
                    <a:pt x="34380" y="1727132"/>
                  </a:lnTo>
                  <a:lnTo>
                    <a:pt x="0" y="1727132"/>
                  </a:lnTo>
                  <a:close/>
                </a:path>
              </a:pathLst>
            </a:custGeom>
            <a:solidFill>
              <a:srgbClr val="FBB603"/>
            </a:solidFill>
          </p:spPr>
          <p:txBody>
            <a:bodyPr/>
            <a:lstStyle/>
            <a:p>
              <a:endParaRPr lang="en-US"/>
            </a:p>
          </p:txBody>
        </p:sp>
        <p:sp>
          <p:nvSpPr>
            <p:cNvPr id="10" name="TextBox 10"/>
            <p:cNvSpPr txBox="1"/>
            <p:nvPr/>
          </p:nvSpPr>
          <p:spPr>
            <a:xfrm>
              <a:off x="0" y="-38100"/>
              <a:ext cx="34380" cy="1765232"/>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1528887" y="333376"/>
            <a:ext cx="5612318" cy="1673321"/>
          </a:xfrm>
          <a:prstGeom prst="rect">
            <a:avLst/>
          </a:prstGeom>
        </p:spPr>
        <p:txBody>
          <a:bodyPr lIns="0" tIns="0" rIns="0" bIns="0" rtlCol="0" anchor="t">
            <a:spAutoFit/>
          </a:bodyPr>
          <a:lstStyle/>
          <a:p>
            <a:pPr marL="0" lvl="0" indent="0" algn="ctr">
              <a:lnSpc>
                <a:spcPts val="12391"/>
              </a:lnSpc>
              <a:spcBef>
                <a:spcPct val="0"/>
              </a:spcBef>
            </a:pPr>
            <a:r>
              <a:rPr lang="en-US" sz="8851" b="1">
                <a:solidFill>
                  <a:srgbClr val="000000"/>
                </a:solidFill>
                <a:latin typeface="Futura Bold"/>
                <a:ea typeface="Futura Bold"/>
                <a:cs typeface="Futura Bold"/>
                <a:sym typeface="Futura Bold"/>
              </a:rPr>
              <a:t>Identidade</a:t>
            </a:r>
          </a:p>
        </p:txBody>
      </p:sp>
      <p:sp>
        <p:nvSpPr>
          <p:cNvPr id="12" name="TextBox 12"/>
          <p:cNvSpPr txBox="1"/>
          <p:nvPr/>
        </p:nvSpPr>
        <p:spPr>
          <a:xfrm>
            <a:off x="7383580" y="641992"/>
            <a:ext cx="8994307" cy="1353016"/>
          </a:xfrm>
          <a:prstGeom prst="rect">
            <a:avLst/>
          </a:prstGeom>
        </p:spPr>
        <p:txBody>
          <a:bodyPr lIns="0" tIns="0" rIns="0" bIns="0" rtlCol="0" anchor="t">
            <a:spAutoFit/>
          </a:bodyPr>
          <a:lstStyle/>
          <a:p>
            <a:pPr marL="0" lvl="0" indent="0" algn="just">
              <a:lnSpc>
                <a:spcPts val="3649"/>
              </a:lnSpc>
              <a:spcBef>
                <a:spcPct val="0"/>
              </a:spcBef>
            </a:pPr>
            <a:r>
              <a:rPr lang="en-US" sz="2606" i="1">
                <a:solidFill>
                  <a:srgbClr val="272366"/>
                </a:solidFill>
                <a:latin typeface="Arsenal Italics"/>
                <a:ea typeface="Arsenal Italics"/>
                <a:cs typeface="Arsenal Italics"/>
                <a:sym typeface="Arsenal Italics"/>
              </a:rPr>
              <a:t>A definição de Missão, Visão e Valores é o ponto de partida para um ótimo Planejamento Estratégico e deve ser constantemente validade ao longo da existência da organização </a:t>
            </a:r>
          </a:p>
        </p:txBody>
      </p:sp>
      <p:sp>
        <p:nvSpPr>
          <p:cNvPr id="13" name="TextBox 13"/>
          <p:cNvSpPr txBox="1"/>
          <p:nvPr/>
        </p:nvSpPr>
        <p:spPr>
          <a:xfrm>
            <a:off x="1300632" y="6333851"/>
            <a:ext cx="4395060" cy="3322803"/>
          </a:xfrm>
          <a:prstGeom prst="rect">
            <a:avLst/>
          </a:prstGeom>
        </p:spPr>
        <p:txBody>
          <a:bodyPr lIns="0" tIns="0" rIns="0" bIns="0" rtlCol="0" anchor="t">
            <a:spAutoFit/>
          </a:bodyPr>
          <a:lstStyle/>
          <a:p>
            <a:pPr marL="0" lvl="0" indent="0" algn="just">
              <a:lnSpc>
                <a:spcPts val="3753"/>
              </a:lnSpc>
              <a:spcBef>
                <a:spcPct val="0"/>
              </a:spcBef>
            </a:pPr>
            <a:r>
              <a:rPr lang="en-US" sz="2681" b="1">
                <a:solidFill>
                  <a:srgbClr val="272366"/>
                </a:solidFill>
                <a:latin typeface="Arsenal Bold"/>
                <a:ea typeface="Arsenal Bold"/>
                <a:cs typeface="Arsenal Bold"/>
                <a:sym typeface="Arsenal Bold"/>
              </a:rPr>
              <a:t>Garantir que o JAPURAPREV proporcione aos segurados e dependentes uma assistência humanizada com gestão transparente dos ativos, buscando o equilíbrio atuarial. </a:t>
            </a:r>
          </a:p>
        </p:txBody>
      </p:sp>
      <p:sp>
        <p:nvSpPr>
          <p:cNvPr id="14" name="TextBox 14"/>
          <p:cNvSpPr txBox="1"/>
          <p:nvPr/>
        </p:nvSpPr>
        <p:spPr>
          <a:xfrm>
            <a:off x="6802546" y="5857601"/>
            <a:ext cx="5025318" cy="3799053"/>
          </a:xfrm>
          <a:prstGeom prst="rect">
            <a:avLst/>
          </a:prstGeom>
        </p:spPr>
        <p:txBody>
          <a:bodyPr lIns="0" tIns="0" rIns="0" bIns="0" rtlCol="0" anchor="t">
            <a:spAutoFit/>
          </a:bodyPr>
          <a:lstStyle/>
          <a:p>
            <a:pPr marL="0" lvl="0" indent="0" algn="just">
              <a:lnSpc>
                <a:spcPts val="3753"/>
              </a:lnSpc>
              <a:spcBef>
                <a:spcPct val="0"/>
              </a:spcBef>
            </a:pPr>
            <a:r>
              <a:rPr lang="en-US" sz="2681" b="1">
                <a:solidFill>
                  <a:srgbClr val="272366"/>
                </a:solidFill>
                <a:latin typeface="Arsenal Bold"/>
                <a:ea typeface="Arsenal Bold"/>
                <a:cs typeface="Arsenal Bold"/>
                <a:sym typeface="Arsenal Bold"/>
              </a:rPr>
              <a:t>Ser reconhecido interna e externamente por todos os interessados, pela garantia da qualidade no atendimento, disseminado a cultura previdenciária e a garantia da promissão da proteção dos segurados e seus dependentes. </a:t>
            </a:r>
          </a:p>
        </p:txBody>
      </p:sp>
      <p:sp>
        <p:nvSpPr>
          <p:cNvPr id="15" name="TextBox 15"/>
          <p:cNvSpPr txBox="1"/>
          <p:nvPr/>
        </p:nvSpPr>
        <p:spPr>
          <a:xfrm>
            <a:off x="12592308" y="6333851"/>
            <a:ext cx="4395060" cy="2370303"/>
          </a:xfrm>
          <a:prstGeom prst="rect">
            <a:avLst/>
          </a:prstGeom>
        </p:spPr>
        <p:txBody>
          <a:bodyPr lIns="0" tIns="0" rIns="0" bIns="0" rtlCol="0" anchor="t">
            <a:spAutoFit/>
          </a:bodyPr>
          <a:lstStyle/>
          <a:p>
            <a:pPr algn="ctr">
              <a:lnSpc>
                <a:spcPts val="3753"/>
              </a:lnSpc>
            </a:pPr>
            <a:r>
              <a:rPr lang="en-US" sz="2681" b="1">
                <a:solidFill>
                  <a:srgbClr val="272366"/>
                </a:solidFill>
                <a:latin typeface="Arsenal Bold"/>
                <a:ea typeface="Arsenal Bold"/>
                <a:cs typeface="Arsenal Bold"/>
                <a:sym typeface="Arsenal Bold"/>
              </a:rPr>
              <a:t>Respeito e Responsabilidade</a:t>
            </a:r>
          </a:p>
          <a:p>
            <a:pPr algn="ctr">
              <a:lnSpc>
                <a:spcPts val="3753"/>
              </a:lnSpc>
            </a:pPr>
            <a:r>
              <a:rPr lang="en-US" sz="2681" b="1">
                <a:solidFill>
                  <a:srgbClr val="272366"/>
                </a:solidFill>
                <a:latin typeface="Arsenal Bold"/>
                <a:ea typeface="Arsenal Bold"/>
                <a:cs typeface="Arsenal Bold"/>
                <a:sym typeface="Arsenal Bold"/>
              </a:rPr>
              <a:t>Organização e Modernidade </a:t>
            </a:r>
          </a:p>
          <a:p>
            <a:pPr algn="ctr">
              <a:lnSpc>
                <a:spcPts val="3753"/>
              </a:lnSpc>
            </a:pPr>
            <a:r>
              <a:rPr lang="en-US" sz="2681" b="1">
                <a:solidFill>
                  <a:srgbClr val="272366"/>
                </a:solidFill>
                <a:latin typeface="Arsenal Bold"/>
                <a:ea typeface="Arsenal Bold"/>
                <a:cs typeface="Arsenal Bold"/>
                <a:sym typeface="Arsenal Bold"/>
              </a:rPr>
              <a:t>Ética e Transparência </a:t>
            </a:r>
          </a:p>
          <a:p>
            <a:pPr algn="ctr">
              <a:lnSpc>
                <a:spcPts val="3753"/>
              </a:lnSpc>
            </a:pPr>
            <a:r>
              <a:rPr lang="en-US" sz="2681" b="1">
                <a:solidFill>
                  <a:srgbClr val="272366"/>
                </a:solidFill>
                <a:latin typeface="Arsenal Bold"/>
                <a:ea typeface="Arsenal Bold"/>
                <a:cs typeface="Arsenal Bold"/>
                <a:sym typeface="Arsenal Bold"/>
              </a:rPr>
              <a:t>Cooperação e Compromisso </a:t>
            </a:r>
          </a:p>
          <a:p>
            <a:pPr marL="0" lvl="0" indent="0" algn="ctr">
              <a:lnSpc>
                <a:spcPts val="3753"/>
              </a:lnSpc>
              <a:spcBef>
                <a:spcPct val="0"/>
              </a:spcBef>
            </a:pPr>
            <a:r>
              <a:rPr lang="en-US" sz="2681" b="1">
                <a:solidFill>
                  <a:srgbClr val="272366"/>
                </a:solidFill>
                <a:latin typeface="Arsenal Bold"/>
                <a:ea typeface="Arsenal Bold"/>
                <a:cs typeface="Arsenal Bold"/>
                <a:sym typeface="Arsenal Bold"/>
              </a:rPr>
              <a:t>Efetividade e Sustentabilidade</a:t>
            </a:r>
          </a:p>
        </p:txBody>
      </p:sp>
      <p:grpSp>
        <p:nvGrpSpPr>
          <p:cNvPr id="16" name="Group 16"/>
          <p:cNvGrpSpPr/>
          <p:nvPr/>
        </p:nvGrpSpPr>
        <p:grpSpPr>
          <a:xfrm>
            <a:off x="12188631" y="3098949"/>
            <a:ext cx="130536" cy="6557704"/>
            <a:chOff x="0" y="0"/>
            <a:chExt cx="34380" cy="1727132"/>
          </a:xfrm>
        </p:grpSpPr>
        <p:sp>
          <p:nvSpPr>
            <p:cNvPr id="17" name="Freeform 17"/>
            <p:cNvSpPr/>
            <p:nvPr/>
          </p:nvSpPr>
          <p:spPr>
            <a:xfrm>
              <a:off x="0" y="0"/>
              <a:ext cx="34380" cy="1727132"/>
            </a:xfrm>
            <a:custGeom>
              <a:avLst/>
              <a:gdLst/>
              <a:ahLst/>
              <a:cxnLst/>
              <a:rect l="l" t="t" r="r" b="b"/>
              <a:pathLst>
                <a:path w="34380" h="1727132">
                  <a:moveTo>
                    <a:pt x="0" y="0"/>
                  </a:moveTo>
                  <a:lnTo>
                    <a:pt x="34380" y="0"/>
                  </a:lnTo>
                  <a:lnTo>
                    <a:pt x="34380" y="1727132"/>
                  </a:lnTo>
                  <a:lnTo>
                    <a:pt x="0" y="1727132"/>
                  </a:lnTo>
                  <a:close/>
                </a:path>
              </a:pathLst>
            </a:custGeom>
            <a:solidFill>
              <a:srgbClr val="FBB603"/>
            </a:solidFill>
          </p:spPr>
          <p:txBody>
            <a:bodyPr/>
            <a:lstStyle/>
            <a:p>
              <a:endParaRPr lang="en-US"/>
            </a:p>
          </p:txBody>
        </p:sp>
        <p:sp>
          <p:nvSpPr>
            <p:cNvPr id="18" name="TextBox 18"/>
            <p:cNvSpPr txBox="1"/>
            <p:nvPr/>
          </p:nvSpPr>
          <p:spPr>
            <a:xfrm>
              <a:off x="0" y="-38100"/>
              <a:ext cx="34380" cy="1765232"/>
            </a:xfrm>
            <a:prstGeom prst="rect">
              <a:avLst/>
            </a:prstGeom>
          </p:spPr>
          <p:txBody>
            <a:bodyPr lIns="50800" tIns="50800" rIns="50800" bIns="50800" rtlCol="0" anchor="ctr"/>
            <a:lstStyle/>
            <a:p>
              <a:pPr algn="ctr">
                <a:lnSpc>
                  <a:spcPts val="2659"/>
                </a:lnSpc>
              </a:pPr>
              <a:endParaRPr/>
            </a:p>
          </p:txBody>
        </p:sp>
      </p:grpSp>
      <p:sp>
        <p:nvSpPr>
          <p:cNvPr id="19" name="TextBox 19"/>
          <p:cNvSpPr txBox="1"/>
          <p:nvPr/>
        </p:nvSpPr>
        <p:spPr>
          <a:xfrm>
            <a:off x="2120512" y="3323105"/>
            <a:ext cx="2385237" cy="995376"/>
          </a:xfrm>
          <a:prstGeom prst="rect">
            <a:avLst/>
          </a:prstGeom>
        </p:spPr>
        <p:txBody>
          <a:bodyPr lIns="0" tIns="0" rIns="0" bIns="0" rtlCol="0" anchor="t">
            <a:spAutoFit/>
          </a:bodyPr>
          <a:lstStyle/>
          <a:p>
            <a:pPr marL="0" lvl="0" indent="0" algn="ctr">
              <a:lnSpc>
                <a:spcPts val="8136"/>
              </a:lnSpc>
              <a:spcBef>
                <a:spcPct val="0"/>
              </a:spcBef>
            </a:pPr>
            <a:r>
              <a:rPr lang="en-US" sz="5811" b="1">
                <a:solidFill>
                  <a:srgbClr val="CD9606"/>
                </a:solidFill>
                <a:latin typeface="Arsenal Bold"/>
                <a:ea typeface="Arsenal Bold"/>
                <a:cs typeface="Arsenal Bold"/>
                <a:sym typeface="Arsenal Bold"/>
              </a:rPr>
              <a:t>Missão</a:t>
            </a:r>
          </a:p>
        </p:txBody>
      </p:sp>
      <p:sp>
        <p:nvSpPr>
          <p:cNvPr id="20" name="TextBox 20"/>
          <p:cNvSpPr txBox="1"/>
          <p:nvPr/>
        </p:nvSpPr>
        <p:spPr>
          <a:xfrm>
            <a:off x="7902627" y="3268289"/>
            <a:ext cx="2068769" cy="994135"/>
          </a:xfrm>
          <a:prstGeom prst="rect">
            <a:avLst/>
          </a:prstGeom>
        </p:spPr>
        <p:txBody>
          <a:bodyPr lIns="0" tIns="0" rIns="0" bIns="0" rtlCol="0" anchor="t">
            <a:spAutoFit/>
          </a:bodyPr>
          <a:lstStyle/>
          <a:p>
            <a:pPr marL="0" lvl="0" indent="0" algn="ctr">
              <a:lnSpc>
                <a:spcPts val="8136"/>
              </a:lnSpc>
              <a:spcBef>
                <a:spcPct val="0"/>
              </a:spcBef>
            </a:pPr>
            <a:r>
              <a:rPr lang="en-US" sz="5811" b="1" u="none" strike="noStrike">
                <a:solidFill>
                  <a:srgbClr val="CD9606"/>
                </a:solidFill>
                <a:latin typeface="Arsenal Bold"/>
                <a:ea typeface="Arsenal Bold"/>
                <a:cs typeface="Arsenal Bold"/>
                <a:sym typeface="Arsenal Bold"/>
              </a:rPr>
              <a:t>Visão</a:t>
            </a:r>
          </a:p>
        </p:txBody>
      </p:sp>
      <p:sp>
        <p:nvSpPr>
          <p:cNvPr id="21" name="TextBox 21"/>
          <p:cNvSpPr txBox="1"/>
          <p:nvPr/>
        </p:nvSpPr>
        <p:spPr>
          <a:xfrm>
            <a:off x="13444456" y="3268289"/>
            <a:ext cx="2690765" cy="994135"/>
          </a:xfrm>
          <a:prstGeom prst="rect">
            <a:avLst/>
          </a:prstGeom>
        </p:spPr>
        <p:txBody>
          <a:bodyPr lIns="0" tIns="0" rIns="0" bIns="0" rtlCol="0" anchor="t">
            <a:spAutoFit/>
          </a:bodyPr>
          <a:lstStyle/>
          <a:p>
            <a:pPr marL="0" lvl="0" indent="0" algn="ctr">
              <a:lnSpc>
                <a:spcPts val="8136"/>
              </a:lnSpc>
              <a:spcBef>
                <a:spcPct val="0"/>
              </a:spcBef>
            </a:pPr>
            <a:r>
              <a:rPr lang="en-US" sz="5811" b="1" u="none" strike="noStrike">
                <a:solidFill>
                  <a:srgbClr val="CD9606"/>
                </a:solidFill>
                <a:latin typeface="Arsenal Bold"/>
                <a:ea typeface="Arsenal Bold"/>
                <a:cs typeface="Arsenal Bold"/>
                <a:sym typeface="Arsenal Bold"/>
              </a:rPr>
              <a:t>Valores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24293" y="1329038"/>
            <a:ext cx="8948788" cy="1586792"/>
            <a:chOff x="0" y="0"/>
            <a:chExt cx="2295474" cy="407032"/>
          </a:xfrm>
        </p:grpSpPr>
        <p:sp>
          <p:nvSpPr>
            <p:cNvPr id="3" name="Freeform 3"/>
            <p:cNvSpPr/>
            <p:nvPr/>
          </p:nvSpPr>
          <p:spPr>
            <a:xfrm>
              <a:off x="0" y="0"/>
              <a:ext cx="2295474" cy="407032"/>
            </a:xfrm>
            <a:custGeom>
              <a:avLst/>
              <a:gdLst/>
              <a:ahLst/>
              <a:cxnLst/>
              <a:rect l="l" t="t" r="r" b="b"/>
              <a:pathLst>
                <a:path w="2295474" h="407032">
                  <a:moveTo>
                    <a:pt x="28549" y="0"/>
                  </a:moveTo>
                  <a:lnTo>
                    <a:pt x="2266925" y="0"/>
                  </a:lnTo>
                  <a:cubicBezTo>
                    <a:pt x="2282692" y="0"/>
                    <a:pt x="2295474" y="12782"/>
                    <a:pt x="2295474" y="28549"/>
                  </a:cubicBezTo>
                  <a:lnTo>
                    <a:pt x="2295474" y="378482"/>
                  </a:lnTo>
                  <a:cubicBezTo>
                    <a:pt x="2295474" y="394250"/>
                    <a:pt x="2282692" y="407032"/>
                    <a:pt x="2266925" y="407032"/>
                  </a:cubicBezTo>
                  <a:lnTo>
                    <a:pt x="28549" y="407032"/>
                  </a:lnTo>
                  <a:cubicBezTo>
                    <a:pt x="12782" y="407032"/>
                    <a:pt x="0" y="394250"/>
                    <a:pt x="0" y="378482"/>
                  </a:cubicBezTo>
                  <a:lnTo>
                    <a:pt x="0" y="28549"/>
                  </a:lnTo>
                  <a:cubicBezTo>
                    <a:pt x="0" y="12782"/>
                    <a:pt x="12782" y="0"/>
                    <a:pt x="28549" y="0"/>
                  </a:cubicBezTo>
                  <a:close/>
                </a:path>
              </a:pathLst>
            </a:custGeom>
            <a:solidFill>
              <a:srgbClr val="000000">
                <a:alpha val="0"/>
              </a:srgbClr>
            </a:solidFill>
            <a:ln w="76200" cap="rnd">
              <a:solidFill>
                <a:srgbClr val="000000"/>
              </a:solidFill>
              <a:prstDash val="solid"/>
              <a:round/>
            </a:ln>
          </p:spPr>
          <p:txBody>
            <a:bodyPr/>
            <a:lstStyle/>
            <a:p>
              <a:endParaRPr lang="en-US"/>
            </a:p>
          </p:txBody>
        </p:sp>
        <p:sp>
          <p:nvSpPr>
            <p:cNvPr id="4" name="TextBox 4"/>
            <p:cNvSpPr txBox="1"/>
            <p:nvPr/>
          </p:nvSpPr>
          <p:spPr>
            <a:xfrm>
              <a:off x="0" y="-38100"/>
              <a:ext cx="2295474" cy="445132"/>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2673420" y="3277208"/>
            <a:ext cx="14504355" cy="6332151"/>
            <a:chOff x="0" y="0"/>
            <a:chExt cx="4103447" cy="1791438"/>
          </a:xfrm>
        </p:grpSpPr>
        <p:sp>
          <p:nvSpPr>
            <p:cNvPr id="6" name="Freeform 6"/>
            <p:cNvSpPr/>
            <p:nvPr/>
          </p:nvSpPr>
          <p:spPr>
            <a:xfrm>
              <a:off x="0" y="0"/>
              <a:ext cx="4103447" cy="1791438"/>
            </a:xfrm>
            <a:custGeom>
              <a:avLst/>
              <a:gdLst/>
              <a:ahLst/>
              <a:cxnLst/>
              <a:rect l="l" t="t" r="r" b="b"/>
              <a:pathLst>
                <a:path w="4103447" h="1791438">
                  <a:moveTo>
                    <a:pt x="17614" y="0"/>
                  </a:moveTo>
                  <a:lnTo>
                    <a:pt x="4085833" y="0"/>
                  </a:lnTo>
                  <a:cubicBezTo>
                    <a:pt x="4095561" y="0"/>
                    <a:pt x="4103447" y="7886"/>
                    <a:pt x="4103447" y="17614"/>
                  </a:cubicBezTo>
                  <a:lnTo>
                    <a:pt x="4103447" y="1773823"/>
                  </a:lnTo>
                  <a:cubicBezTo>
                    <a:pt x="4103447" y="1783551"/>
                    <a:pt x="4095561" y="1791438"/>
                    <a:pt x="4085833" y="1791438"/>
                  </a:cubicBezTo>
                  <a:lnTo>
                    <a:pt x="17614" y="1791438"/>
                  </a:lnTo>
                  <a:cubicBezTo>
                    <a:pt x="7886" y="1791438"/>
                    <a:pt x="0" y="1783551"/>
                    <a:pt x="0" y="1773823"/>
                  </a:cubicBezTo>
                  <a:lnTo>
                    <a:pt x="0" y="17614"/>
                  </a:lnTo>
                  <a:cubicBezTo>
                    <a:pt x="0" y="7886"/>
                    <a:pt x="7886" y="0"/>
                    <a:pt x="17614" y="0"/>
                  </a:cubicBezTo>
                  <a:close/>
                </a:path>
              </a:pathLst>
            </a:custGeom>
            <a:solidFill>
              <a:srgbClr val="000000">
                <a:alpha val="0"/>
              </a:srgbClr>
            </a:solidFill>
            <a:ln w="76200" cap="rnd">
              <a:solidFill>
                <a:srgbClr val="0D0949"/>
              </a:solidFill>
              <a:prstDash val="solid"/>
              <a:round/>
            </a:ln>
          </p:spPr>
          <p:txBody>
            <a:bodyPr/>
            <a:lstStyle/>
            <a:p>
              <a:endParaRPr lang="en-US"/>
            </a:p>
          </p:txBody>
        </p:sp>
        <p:sp>
          <p:nvSpPr>
            <p:cNvPr id="7" name="TextBox 7"/>
            <p:cNvSpPr txBox="1"/>
            <p:nvPr/>
          </p:nvSpPr>
          <p:spPr>
            <a:xfrm>
              <a:off x="0" y="-38100"/>
              <a:ext cx="4103447" cy="1829538"/>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99761" y="1120897"/>
            <a:ext cx="827255" cy="710922"/>
            <a:chOff x="0" y="0"/>
            <a:chExt cx="812800" cy="698500"/>
          </a:xfrm>
        </p:grpSpPr>
        <p:sp>
          <p:nvSpPr>
            <p:cNvPr id="9" name="Freeform 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2478D"/>
            </a:solidFill>
          </p:spPr>
          <p:txBody>
            <a:bodyPr/>
            <a:lstStyle/>
            <a:p>
              <a:endParaRPr lang="en-US"/>
            </a:p>
          </p:txBody>
        </p:sp>
        <p:sp>
          <p:nvSpPr>
            <p:cNvPr id="10" name="TextBox 10"/>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027015" y="1709388"/>
            <a:ext cx="827255" cy="710922"/>
            <a:chOff x="0" y="0"/>
            <a:chExt cx="812800" cy="698500"/>
          </a:xfrm>
        </p:grpSpPr>
        <p:sp>
          <p:nvSpPr>
            <p:cNvPr id="12" name="Freeform 12"/>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2478D"/>
            </a:solidFill>
          </p:spPr>
          <p:txBody>
            <a:bodyPr/>
            <a:lstStyle/>
            <a:p>
              <a:endParaRPr lang="en-US"/>
            </a:p>
          </p:txBody>
        </p:sp>
        <p:sp>
          <p:nvSpPr>
            <p:cNvPr id="13" name="TextBox 13"/>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99761" y="2222344"/>
            <a:ext cx="827255" cy="710922"/>
            <a:chOff x="0" y="0"/>
            <a:chExt cx="812800" cy="698500"/>
          </a:xfrm>
        </p:grpSpPr>
        <p:sp>
          <p:nvSpPr>
            <p:cNvPr id="15" name="Freeform 15"/>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2478D"/>
            </a:solidFill>
          </p:spPr>
          <p:txBody>
            <a:bodyPr/>
            <a:lstStyle/>
            <a:p>
              <a:endParaRPr lang="en-US"/>
            </a:p>
          </p:txBody>
        </p:sp>
        <p:sp>
          <p:nvSpPr>
            <p:cNvPr id="16" name="TextBox 16"/>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99761" y="3408472"/>
            <a:ext cx="827255" cy="710922"/>
            <a:chOff x="0" y="0"/>
            <a:chExt cx="812800" cy="698500"/>
          </a:xfrm>
        </p:grpSpPr>
        <p:sp>
          <p:nvSpPr>
            <p:cNvPr id="18" name="Freeform 18"/>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2478D"/>
            </a:solidFill>
          </p:spPr>
          <p:txBody>
            <a:bodyPr/>
            <a:lstStyle/>
            <a:p>
              <a:endParaRPr lang="en-US"/>
            </a:p>
          </p:txBody>
        </p:sp>
        <p:sp>
          <p:nvSpPr>
            <p:cNvPr id="19" name="TextBox 19"/>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027015" y="2933266"/>
            <a:ext cx="827255" cy="710922"/>
            <a:chOff x="0" y="0"/>
            <a:chExt cx="812800" cy="698500"/>
          </a:xfrm>
        </p:grpSpPr>
        <p:sp>
          <p:nvSpPr>
            <p:cNvPr id="21" name="Freeform 21"/>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2478D"/>
            </a:solidFill>
          </p:spPr>
          <p:txBody>
            <a:bodyPr/>
            <a:lstStyle/>
            <a:p>
              <a:endParaRPr lang="en-US"/>
            </a:p>
          </p:txBody>
        </p:sp>
        <p:sp>
          <p:nvSpPr>
            <p:cNvPr id="22" name="TextBox 22"/>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199761" y="4509919"/>
            <a:ext cx="827255" cy="710922"/>
            <a:chOff x="0" y="0"/>
            <a:chExt cx="812800" cy="698500"/>
          </a:xfrm>
        </p:grpSpPr>
        <p:sp>
          <p:nvSpPr>
            <p:cNvPr id="24" name="Freeform 2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2478D"/>
            </a:solidFill>
          </p:spPr>
          <p:txBody>
            <a:bodyPr/>
            <a:lstStyle/>
            <a:p>
              <a:endParaRPr lang="en-US"/>
            </a:p>
          </p:txBody>
        </p:sp>
        <p:sp>
          <p:nvSpPr>
            <p:cNvPr id="25" name="TextBox 2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1027015" y="4041174"/>
            <a:ext cx="827255" cy="710922"/>
            <a:chOff x="0" y="0"/>
            <a:chExt cx="812800" cy="698500"/>
          </a:xfrm>
        </p:grpSpPr>
        <p:sp>
          <p:nvSpPr>
            <p:cNvPr id="27" name="Freeform 2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2478D"/>
            </a:solidFill>
          </p:spPr>
          <p:txBody>
            <a:bodyPr/>
            <a:lstStyle/>
            <a:p>
              <a:endParaRPr lang="en-US"/>
            </a:p>
          </p:txBody>
        </p:sp>
        <p:sp>
          <p:nvSpPr>
            <p:cNvPr id="28" name="TextBox 2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a:off x="199761" y="5800118"/>
            <a:ext cx="827255" cy="710922"/>
            <a:chOff x="0" y="0"/>
            <a:chExt cx="812800" cy="698500"/>
          </a:xfrm>
        </p:grpSpPr>
        <p:sp>
          <p:nvSpPr>
            <p:cNvPr id="30" name="Freeform 3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2478D"/>
            </a:solidFill>
          </p:spPr>
          <p:txBody>
            <a:bodyPr/>
            <a:lstStyle/>
            <a:p>
              <a:endParaRPr lang="en-US"/>
            </a:p>
          </p:txBody>
        </p:sp>
        <p:sp>
          <p:nvSpPr>
            <p:cNvPr id="31" name="TextBox 31"/>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32" name="Group 32"/>
          <p:cNvGrpSpPr/>
          <p:nvPr/>
        </p:nvGrpSpPr>
        <p:grpSpPr>
          <a:xfrm>
            <a:off x="1027015" y="6388608"/>
            <a:ext cx="827255" cy="710922"/>
            <a:chOff x="0" y="0"/>
            <a:chExt cx="812800" cy="698500"/>
          </a:xfrm>
        </p:grpSpPr>
        <p:sp>
          <p:nvSpPr>
            <p:cNvPr id="33" name="Freeform 3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2478D"/>
            </a:solidFill>
          </p:spPr>
          <p:txBody>
            <a:bodyPr/>
            <a:lstStyle/>
            <a:p>
              <a:endParaRPr lang="en-US"/>
            </a:p>
          </p:txBody>
        </p:sp>
        <p:sp>
          <p:nvSpPr>
            <p:cNvPr id="34" name="TextBox 34"/>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35" name="Group 35"/>
          <p:cNvGrpSpPr/>
          <p:nvPr/>
        </p:nvGrpSpPr>
        <p:grpSpPr>
          <a:xfrm>
            <a:off x="199761" y="6901565"/>
            <a:ext cx="827255" cy="710922"/>
            <a:chOff x="0" y="0"/>
            <a:chExt cx="812800" cy="698500"/>
          </a:xfrm>
        </p:grpSpPr>
        <p:sp>
          <p:nvSpPr>
            <p:cNvPr id="36" name="Freeform 36"/>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2478D"/>
            </a:solidFill>
          </p:spPr>
          <p:txBody>
            <a:bodyPr/>
            <a:lstStyle/>
            <a:p>
              <a:endParaRPr lang="en-US"/>
            </a:p>
          </p:txBody>
        </p:sp>
        <p:sp>
          <p:nvSpPr>
            <p:cNvPr id="37" name="TextBox 37"/>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38" name="Group 38"/>
          <p:cNvGrpSpPr/>
          <p:nvPr/>
        </p:nvGrpSpPr>
        <p:grpSpPr>
          <a:xfrm>
            <a:off x="199761" y="8087693"/>
            <a:ext cx="827255" cy="710922"/>
            <a:chOff x="0" y="0"/>
            <a:chExt cx="812800" cy="698500"/>
          </a:xfrm>
        </p:grpSpPr>
        <p:sp>
          <p:nvSpPr>
            <p:cNvPr id="39" name="Freeform 3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2478D"/>
            </a:solidFill>
          </p:spPr>
          <p:txBody>
            <a:bodyPr/>
            <a:lstStyle/>
            <a:p>
              <a:endParaRPr lang="en-US"/>
            </a:p>
          </p:txBody>
        </p:sp>
        <p:sp>
          <p:nvSpPr>
            <p:cNvPr id="40" name="TextBox 40"/>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41" name="Group 41"/>
          <p:cNvGrpSpPr/>
          <p:nvPr/>
        </p:nvGrpSpPr>
        <p:grpSpPr>
          <a:xfrm>
            <a:off x="1027015" y="7612487"/>
            <a:ext cx="827255" cy="710922"/>
            <a:chOff x="0" y="0"/>
            <a:chExt cx="812800" cy="698500"/>
          </a:xfrm>
        </p:grpSpPr>
        <p:sp>
          <p:nvSpPr>
            <p:cNvPr id="42" name="Freeform 42"/>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2478D"/>
            </a:solidFill>
          </p:spPr>
          <p:txBody>
            <a:bodyPr/>
            <a:lstStyle/>
            <a:p>
              <a:endParaRPr lang="en-US"/>
            </a:p>
          </p:txBody>
        </p:sp>
        <p:sp>
          <p:nvSpPr>
            <p:cNvPr id="43" name="TextBox 43"/>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44" name="Group 44"/>
          <p:cNvGrpSpPr/>
          <p:nvPr/>
        </p:nvGrpSpPr>
        <p:grpSpPr>
          <a:xfrm>
            <a:off x="199761" y="9189140"/>
            <a:ext cx="827255" cy="710922"/>
            <a:chOff x="0" y="0"/>
            <a:chExt cx="812800" cy="698500"/>
          </a:xfrm>
        </p:grpSpPr>
        <p:sp>
          <p:nvSpPr>
            <p:cNvPr id="45" name="Freeform 45"/>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2478D"/>
            </a:solidFill>
          </p:spPr>
          <p:txBody>
            <a:bodyPr/>
            <a:lstStyle/>
            <a:p>
              <a:endParaRPr lang="en-US"/>
            </a:p>
          </p:txBody>
        </p:sp>
        <p:sp>
          <p:nvSpPr>
            <p:cNvPr id="46" name="TextBox 46"/>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47" name="Group 47"/>
          <p:cNvGrpSpPr/>
          <p:nvPr/>
        </p:nvGrpSpPr>
        <p:grpSpPr>
          <a:xfrm>
            <a:off x="1027015" y="8720394"/>
            <a:ext cx="827255" cy="710922"/>
            <a:chOff x="0" y="0"/>
            <a:chExt cx="812800" cy="698500"/>
          </a:xfrm>
        </p:grpSpPr>
        <p:sp>
          <p:nvSpPr>
            <p:cNvPr id="48" name="Freeform 48"/>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2478D"/>
            </a:solidFill>
          </p:spPr>
          <p:txBody>
            <a:bodyPr/>
            <a:lstStyle/>
            <a:p>
              <a:endParaRPr lang="en-US"/>
            </a:p>
          </p:txBody>
        </p:sp>
        <p:sp>
          <p:nvSpPr>
            <p:cNvPr id="49" name="TextBox 49"/>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50" name="Group 50"/>
          <p:cNvGrpSpPr/>
          <p:nvPr/>
        </p:nvGrpSpPr>
        <p:grpSpPr>
          <a:xfrm>
            <a:off x="1027015" y="5214891"/>
            <a:ext cx="827255" cy="710922"/>
            <a:chOff x="0" y="0"/>
            <a:chExt cx="812800" cy="698500"/>
          </a:xfrm>
        </p:grpSpPr>
        <p:sp>
          <p:nvSpPr>
            <p:cNvPr id="51" name="Freeform 51"/>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2478D"/>
            </a:solidFill>
          </p:spPr>
          <p:txBody>
            <a:bodyPr/>
            <a:lstStyle/>
            <a:p>
              <a:endParaRPr lang="en-US"/>
            </a:p>
          </p:txBody>
        </p:sp>
        <p:sp>
          <p:nvSpPr>
            <p:cNvPr id="52" name="TextBox 52"/>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53" name="Group 53"/>
          <p:cNvGrpSpPr/>
          <p:nvPr/>
        </p:nvGrpSpPr>
        <p:grpSpPr>
          <a:xfrm>
            <a:off x="17995240" y="18617"/>
            <a:ext cx="292760" cy="10268383"/>
            <a:chOff x="0" y="0"/>
            <a:chExt cx="77105" cy="2704430"/>
          </a:xfrm>
        </p:grpSpPr>
        <p:sp>
          <p:nvSpPr>
            <p:cNvPr id="54" name="Freeform 54"/>
            <p:cNvSpPr/>
            <p:nvPr/>
          </p:nvSpPr>
          <p:spPr>
            <a:xfrm>
              <a:off x="0" y="0"/>
              <a:ext cx="77105" cy="2704430"/>
            </a:xfrm>
            <a:custGeom>
              <a:avLst/>
              <a:gdLst/>
              <a:ahLst/>
              <a:cxnLst/>
              <a:rect l="l" t="t" r="r" b="b"/>
              <a:pathLst>
                <a:path w="77105" h="2704430">
                  <a:moveTo>
                    <a:pt x="0" y="0"/>
                  </a:moveTo>
                  <a:lnTo>
                    <a:pt x="77105" y="0"/>
                  </a:lnTo>
                  <a:lnTo>
                    <a:pt x="77105" y="2704430"/>
                  </a:lnTo>
                  <a:lnTo>
                    <a:pt x="0" y="2704430"/>
                  </a:lnTo>
                  <a:close/>
                </a:path>
              </a:pathLst>
            </a:custGeom>
            <a:solidFill>
              <a:srgbClr val="12478D"/>
            </a:solidFill>
          </p:spPr>
          <p:txBody>
            <a:bodyPr/>
            <a:lstStyle/>
            <a:p>
              <a:endParaRPr lang="en-US"/>
            </a:p>
          </p:txBody>
        </p:sp>
        <p:sp>
          <p:nvSpPr>
            <p:cNvPr id="55" name="TextBox 55"/>
            <p:cNvSpPr txBox="1"/>
            <p:nvPr/>
          </p:nvSpPr>
          <p:spPr>
            <a:xfrm>
              <a:off x="0" y="-38100"/>
              <a:ext cx="77105" cy="2742530"/>
            </a:xfrm>
            <a:prstGeom prst="rect">
              <a:avLst/>
            </a:prstGeom>
          </p:spPr>
          <p:txBody>
            <a:bodyPr lIns="50800" tIns="50800" rIns="50800" bIns="50800" rtlCol="0" anchor="ctr"/>
            <a:lstStyle/>
            <a:p>
              <a:pPr algn="ctr">
                <a:lnSpc>
                  <a:spcPts val="2659"/>
                </a:lnSpc>
              </a:pPr>
              <a:endParaRPr/>
            </a:p>
          </p:txBody>
        </p:sp>
      </p:grpSp>
      <p:sp>
        <p:nvSpPr>
          <p:cNvPr id="56" name="Freeform 56"/>
          <p:cNvSpPr/>
          <p:nvPr/>
        </p:nvSpPr>
        <p:spPr>
          <a:xfrm>
            <a:off x="2673420" y="1120897"/>
            <a:ext cx="2028212" cy="1864866"/>
          </a:xfrm>
          <a:custGeom>
            <a:avLst/>
            <a:gdLst/>
            <a:ahLst/>
            <a:cxnLst/>
            <a:rect l="l" t="t" r="r" b="b"/>
            <a:pathLst>
              <a:path w="2028212" h="1864866">
                <a:moveTo>
                  <a:pt x="0" y="0"/>
                </a:moveTo>
                <a:lnTo>
                  <a:pt x="2028212" y="0"/>
                </a:lnTo>
                <a:lnTo>
                  <a:pt x="2028212" y="1864867"/>
                </a:lnTo>
                <a:lnTo>
                  <a:pt x="0" y="18648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7" name="TextBox 57"/>
          <p:cNvSpPr txBox="1"/>
          <p:nvPr/>
        </p:nvSpPr>
        <p:spPr>
          <a:xfrm>
            <a:off x="5665149" y="1119086"/>
            <a:ext cx="6299864" cy="1673321"/>
          </a:xfrm>
          <a:prstGeom prst="rect">
            <a:avLst/>
          </a:prstGeom>
        </p:spPr>
        <p:txBody>
          <a:bodyPr lIns="0" tIns="0" rIns="0" bIns="0" rtlCol="0" anchor="t">
            <a:spAutoFit/>
          </a:bodyPr>
          <a:lstStyle/>
          <a:p>
            <a:pPr marL="0" lvl="0" indent="0" algn="ctr">
              <a:lnSpc>
                <a:spcPts val="12391"/>
              </a:lnSpc>
              <a:spcBef>
                <a:spcPct val="0"/>
              </a:spcBef>
            </a:pPr>
            <a:r>
              <a:rPr lang="en-US" sz="8851" b="1">
                <a:solidFill>
                  <a:srgbClr val="000000"/>
                </a:solidFill>
                <a:latin typeface="Futura Bold"/>
                <a:ea typeface="Futura Bold"/>
                <a:cs typeface="Futura Bold"/>
                <a:sym typeface="Futura Bold"/>
              </a:rPr>
              <a:t>Diagnóstico</a:t>
            </a:r>
          </a:p>
        </p:txBody>
      </p:sp>
      <p:sp>
        <p:nvSpPr>
          <p:cNvPr id="58" name="TextBox 58"/>
          <p:cNvSpPr txBox="1"/>
          <p:nvPr/>
        </p:nvSpPr>
        <p:spPr>
          <a:xfrm>
            <a:off x="3148084" y="3985547"/>
            <a:ext cx="13555027" cy="2286898"/>
          </a:xfrm>
          <a:prstGeom prst="rect">
            <a:avLst/>
          </a:prstGeom>
        </p:spPr>
        <p:txBody>
          <a:bodyPr lIns="0" tIns="0" rIns="0" bIns="0" rtlCol="0" anchor="t">
            <a:spAutoFit/>
          </a:bodyPr>
          <a:lstStyle/>
          <a:p>
            <a:pPr marL="0" lvl="0" indent="0" algn="just">
              <a:lnSpc>
                <a:spcPts val="3649"/>
              </a:lnSpc>
              <a:spcBef>
                <a:spcPct val="0"/>
              </a:spcBef>
            </a:pPr>
            <a:r>
              <a:rPr lang="en-US" sz="2606">
                <a:solidFill>
                  <a:srgbClr val="272366"/>
                </a:solidFill>
                <a:latin typeface="Arsenal"/>
                <a:ea typeface="Arsenal"/>
                <a:cs typeface="Arsenal"/>
                <a:sym typeface="Arsenal"/>
              </a:rPr>
              <a:t>Na construção do diagnóstico utilizamos a MATRIZ SWOT, onde foi realizada uma percepção do cenário do JAPURÁPREV , como forma de identificar seus pontos fortes, pontos fracos, oportunidades e ameaças frente aos desafios identificados após análise adequada das sugestões propostas. Realizada a fase de análise da matriz, foram estabelecidos um conjunto de objetivos e as metas correspondentes, onde priorizamos resolver os problemas e atenuar as forças prejudiciais do JAPURÁPREV </a:t>
            </a:r>
          </a:p>
        </p:txBody>
      </p:sp>
      <p:sp>
        <p:nvSpPr>
          <p:cNvPr id="59" name="TextBox 59"/>
          <p:cNvSpPr txBox="1"/>
          <p:nvPr/>
        </p:nvSpPr>
        <p:spPr>
          <a:xfrm>
            <a:off x="3148084" y="6842421"/>
            <a:ext cx="13555027" cy="1825801"/>
          </a:xfrm>
          <a:prstGeom prst="rect">
            <a:avLst/>
          </a:prstGeom>
        </p:spPr>
        <p:txBody>
          <a:bodyPr lIns="0" tIns="0" rIns="0" bIns="0" rtlCol="0" anchor="t">
            <a:spAutoFit/>
          </a:bodyPr>
          <a:lstStyle/>
          <a:p>
            <a:pPr marL="0" lvl="0" indent="0" algn="just">
              <a:lnSpc>
                <a:spcPts val="3649"/>
              </a:lnSpc>
              <a:spcBef>
                <a:spcPct val="0"/>
              </a:spcBef>
            </a:pPr>
            <a:r>
              <a:rPr lang="en-US" sz="2606">
                <a:solidFill>
                  <a:srgbClr val="272366"/>
                </a:solidFill>
                <a:latin typeface="Arsenal"/>
                <a:ea typeface="Arsenal"/>
                <a:cs typeface="Arsenal"/>
                <a:sym typeface="Arsenal"/>
              </a:rPr>
              <a:t>Com o estabelecimento dos objetivos estratégicos, os fragmentos em metas, onde utilizamos a periodicidade anual, para que possamos fazer acompanhamento e correções de rumo. Metas definidas, aplicamos o método 5W2H, que consiste basicamente em fazer perguntas nos sentidos de obter as informações primordiais que servirão de apoio ao planejamento de uma forma geral. </a:t>
            </a:r>
          </a:p>
        </p:txBody>
      </p:sp>
      <p:grpSp>
        <p:nvGrpSpPr>
          <p:cNvPr id="60" name="Group 60"/>
          <p:cNvGrpSpPr/>
          <p:nvPr/>
        </p:nvGrpSpPr>
        <p:grpSpPr>
          <a:xfrm>
            <a:off x="1028700" y="531741"/>
            <a:ext cx="827255" cy="710922"/>
            <a:chOff x="0" y="0"/>
            <a:chExt cx="812800" cy="698500"/>
          </a:xfrm>
        </p:grpSpPr>
        <p:sp>
          <p:nvSpPr>
            <p:cNvPr id="61" name="Freeform 61"/>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2478D"/>
            </a:solidFill>
          </p:spPr>
          <p:txBody>
            <a:bodyPr/>
            <a:lstStyle/>
            <a:p>
              <a:endParaRPr lang="en-US"/>
            </a:p>
          </p:txBody>
        </p:sp>
        <p:sp>
          <p:nvSpPr>
            <p:cNvPr id="62" name="TextBox 62"/>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04630" y="3547481"/>
            <a:ext cx="2275600" cy="1955594"/>
            <a:chOff x="0" y="0"/>
            <a:chExt cx="812800" cy="698500"/>
          </a:xfrm>
        </p:grpSpPr>
        <p:sp>
          <p:nvSpPr>
            <p:cNvPr id="3" name="Freeform 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2160"/>
            </a:solidFill>
          </p:spPr>
          <p:txBody>
            <a:bodyPr/>
            <a:lstStyle/>
            <a:p>
              <a:endParaRPr lang="en-US"/>
            </a:p>
          </p:txBody>
        </p:sp>
        <p:sp>
          <p:nvSpPr>
            <p:cNvPr id="4" name="TextBox 4"/>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773926" y="3688683"/>
            <a:ext cx="937008" cy="1501740"/>
          </a:xfrm>
          <a:prstGeom prst="rect">
            <a:avLst/>
          </a:prstGeom>
        </p:spPr>
        <p:txBody>
          <a:bodyPr lIns="0" tIns="0" rIns="0" bIns="0" rtlCol="0" anchor="t">
            <a:spAutoFit/>
          </a:bodyPr>
          <a:lstStyle/>
          <a:p>
            <a:pPr marL="0" lvl="0" indent="0" algn="ctr">
              <a:lnSpc>
                <a:spcPts val="12251"/>
              </a:lnSpc>
              <a:spcBef>
                <a:spcPct val="0"/>
              </a:spcBef>
            </a:pPr>
            <a:r>
              <a:rPr lang="en-US" sz="8751" b="1" u="none" strike="noStrike">
                <a:solidFill>
                  <a:srgbClr val="FFFFFF"/>
                </a:solidFill>
                <a:latin typeface="Quicksand Bold"/>
                <a:ea typeface="Quicksand Bold"/>
                <a:cs typeface="Quicksand Bold"/>
                <a:sym typeface="Quicksand Bold"/>
              </a:rPr>
              <a:t>S</a:t>
            </a:r>
          </a:p>
        </p:txBody>
      </p:sp>
      <p:sp>
        <p:nvSpPr>
          <p:cNvPr id="6" name="TextBox 6"/>
          <p:cNvSpPr txBox="1"/>
          <p:nvPr/>
        </p:nvSpPr>
        <p:spPr>
          <a:xfrm>
            <a:off x="341154" y="5619284"/>
            <a:ext cx="3802552" cy="3181816"/>
          </a:xfrm>
          <a:prstGeom prst="rect">
            <a:avLst/>
          </a:prstGeom>
        </p:spPr>
        <p:txBody>
          <a:bodyPr lIns="0" tIns="0" rIns="0" bIns="0" rtlCol="0" anchor="t">
            <a:spAutoFit/>
          </a:bodyPr>
          <a:lstStyle/>
          <a:p>
            <a:pPr marL="0" lvl="0" indent="0" algn="ctr">
              <a:lnSpc>
                <a:spcPts val="3649"/>
              </a:lnSpc>
              <a:spcBef>
                <a:spcPct val="0"/>
              </a:spcBef>
            </a:pPr>
            <a:r>
              <a:rPr lang="en-US" sz="2606" b="1">
                <a:solidFill>
                  <a:srgbClr val="272366"/>
                </a:solidFill>
                <a:latin typeface="Arsenal Bold"/>
                <a:ea typeface="Arsenal Bold"/>
                <a:cs typeface="Arsenal Bold"/>
                <a:sym typeface="Arsenal Bold"/>
              </a:rPr>
              <a:t>Strengths - Força </a:t>
            </a:r>
          </a:p>
          <a:p>
            <a:pPr marL="0" lvl="0" indent="0" algn="just">
              <a:lnSpc>
                <a:spcPts val="3649"/>
              </a:lnSpc>
              <a:spcBef>
                <a:spcPct val="0"/>
              </a:spcBef>
            </a:pPr>
            <a:r>
              <a:rPr lang="en-US" sz="2606" u="none" strike="noStrike">
                <a:solidFill>
                  <a:srgbClr val="272366"/>
                </a:solidFill>
                <a:latin typeface="Arsenal"/>
                <a:ea typeface="Arsenal"/>
                <a:cs typeface="Arsenal"/>
                <a:sym typeface="Arsenal"/>
              </a:rPr>
              <a:t>Trata- se da diferença alcançada pela organização, sendo uma variável controlável, que oportuniza uma vantagem operacional no ambiente empresarial </a:t>
            </a:r>
          </a:p>
        </p:txBody>
      </p:sp>
      <p:sp>
        <p:nvSpPr>
          <p:cNvPr id="7" name="TextBox 7"/>
          <p:cNvSpPr txBox="1"/>
          <p:nvPr/>
        </p:nvSpPr>
        <p:spPr>
          <a:xfrm>
            <a:off x="4662377" y="5619284"/>
            <a:ext cx="4089814" cy="3181816"/>
          </a:xfrm>
          <a:prstGeom prst="rect">
            <a:avLst/>
          </a:prstGeom>
        </p:spPr>
        <p:txBody>
          <a:bodyPr lIns="0" tIns="0" rIns="0" bIns="0" rtlCol="0" anchor="t">
            <a:spAutoFit/>
          </a:bodyPr>
          <a:lstStyle/>
          <a:p>
            <a:pPr marL="0" lvl="0" indent="0" algn="ctr">
              <a:lnSpc>
                <a:spcPts val="3649"/>
              </a:lnSpc>
              <a:spcBef>
                <a:spcPct val="0"/>
              </a:spcBef>
            </a:pPr>
            <a:r>
              <a:rPr lang="en-US" sz="2606" b="1">
                <a:solidFill>
                  <a:srgbClr val="272366"/>
                </a:solidFill>
                <a:latin typeface="Arsenal Bold"/>
                <a:ea typeface="Arsenal Bold"/>
                <a:cs typeface="Arsenal Bold"/>
                <a:sym typeface="Arsenal Bold"/>
              </a:rPr>
              <a:t>Weaknesses - Fraqueza</a:t>
            </a:r>
          </a:p>
          <a:p>
            <a:pPr marL="0" lvl="0" indent="0" algn="just">
              <a:lnSpc>
                <a:spcPts val="3649"/>
              </a:lnSpc>
              <a:spcBef>
                <a:spcPct val="0"/>
              </a:spcBef>
            </a:pPr>
            <a:r>
              <a:rPr lang="en-US" sz="2606" u="none" strike="noStrike">
                <a:solidFill>
                  <a:srgbClr val="272366"/>
                </a:solidFill>
                <a:latin typeface="Arsenal"/>
                <a:ea typeface="Arsenal"/>
                <a:cs typeface="Arsenal"/>
                <a:sym typeface="Arsenal"/>
              </a:rPr>
              <a:t>Compreende as circunstâncias inadequadas da organização. Sendo uma variável controlável, que propicia uma desvantagem operacional no ambiente organizacional  </a:t>
            </a:r>
          </a:p>
        </p:txBody>
      </p:sp>
      <p:sp>
        <p:nvSpPr>
          <p:cNvPr id="8" name="TextBox 8"/>
          <p:cNvSpPr txBox="1"/>
          <p:nvPr/>
        </p:nvSpPr>
        <p:spPr>
          <a:xfrm>
            <a:off x="9203864" y="5619284"/>
            <a:ext cx="4387750" cy="3181816"/>
          </a:xfrm>
          <a:prstGeom prst="rect">
            <a:avLst/>
          </a:prstGeom>
        </p:spPr>
        <p:txBody>
          <a:bodyPr lIns="0" tIns="0" rIns="0" bIns="0" rtlCol="0" anchor="t">
            <a:spAutoFit/>
          </a:bodyPr>
          <a:lstStyle/>
          <a:p>
            <a:pPr marL="0" lvl="0" indent="0" algn="ctr">
              <a:lnSpc>
                <a:spcPts val="3649"/>
              </a:lnSpc>
              <a:spcBef>
                <a:spcPct val="0"/>
              </a:spcBef>
            </a:pPr>
            <a:r>
              <a:rPr lang="en-US" sz="2606" b="1">
                <a:solidFill>
                  <a:srgbClr val="272366"/>
                </a:solidFill>
                <a:latin typeface="Arsenal Bold"/>
                <a:ea typeface="Arsenal Bold"/>
                <a:cs typeface="Arsenal Bold"/>
                <a:sym typeface="Arsenal Bold"/>
              </a:rPr>
              <a:t>Opportunities - Oportunidades</a:t>
            </a:r>
          </a:p>
          <a:p>
            <a:pPr marL="0" lvl="0" indent="0" algn="just">
              <a:lnSpc>
                <a:spcPts val="3649"/>
              </a:lnSpc>
              <a:spcBef>
                <a:spcPct val="0"/>
              </a:spcBef>
            </a:pPr>
            <a:r>
              <a:rPr lang="en-US" sz="2606" u="none" strike="noStrike">
                <a:solidFill>
                  <a:srgbClr val="272366"/>
                </a:solidFill>
                <a:latin typeface="Arsenal"/>
                <a:ea typeface="Arsenal"/>
                <a:cs typeface="Arsenal"/>
                <a:sym typeface="Arsenal"/>
              </a:rPr>
              <a:t>Abrange a força ambiental incontrolável pela organização, que pode beneficiar sua atividade estratégica, desde que conhecida e usufruída corretamente enquanto existente</a:t>
            </a:r>
          </a:p>
        </p:txBody>
      </p:sp>
      <p:sp>
        <p:nvSpPr>
          <p:cNvPr id="9" name="TextBox 9"/>
          <p:cNvSpPr txBox="1"/>
          <p:nvPr/>
        </p:nvSpPr>
        <p:spPr>
          <a:xfrm>
            <a:off x="14060677" y="5619284"/>
            <a:ext cx="4089814" cy="3181816"/>
          </a:xfrm>
          <a:prstGeom prst="rect">
            <a:avLst/>
          </a:prstGeom>
        </p:spPr>
        <p:txBody>
          <a:bodyPr lIns="0" tIns="0" rIns="0" bIns="0" rtlCol="0" anchor="t">
            <a:spAutoFit/>
          </a:bodyPr>
          <a:lstStyle/>
          <a:p>
            <a:pPr algn="ctr">
              <a:lnSpc>
                <a:spcPts val="3649"/>
              </a:lnSpc>
            </a:pPr>
            <a:r>
              <a:rPr lang="en-US" sz="2606" b="1">
                <a:solidFill>
                  <a:srgbClr val="272366"/>
                </a:solidFill>
                <a:latin typeface="Arsenal Bold"/>
                <a:ea typeface="Arsenal Bold"/>
                <a:cs typeface="Arsenal Bold"/>
                <a:sym typeface="Arsenal Bold"/>
              </a:rPr>
              <a:t>Threats - Ameaças</a:t>
            </a:r>
          </a:p>
          <a:p>
            <a:pPr marL="0" lvl="0" indent="0" algn="just">
              <a:lnSpc>
                <a:spcPts val="3649"/>
              </a:lnSpc>
              <a:spcBef>
                <a:spcPct val="0"/>
              </a:spcBef>
            </a:pPr>
            <a:r>
              <a:rPr lang="en-US" sz="2606">
                <a:solidFill>
                  <a:srgbClr val="272366"/>
                </a:solidFill>
                <a:latin typeface="Arsenal"/>
                <a:ea typeface="Arsenal"/>
                <a:cs typeface="Arsenal"/>
                <a:sym typeface="Arsenal"/>
              </a:rPr>
              <a:t>Trata-se da força ambiental incontrolável pela organização, que concebe obstáculos à sua atividade estratégica, podendo ou não ser evitada, caso seja identificada rapidamente </a:t>
            </a:r>
            <a:r>
              <a:rPr lang="en-US" sz="2606" u="none" strike="noStrike">
                <a:solidFill>
                  <a:srgbClr val="272366"/>
                </a:solidFill>
                <a:latin typeface="Arsenal"/>
                <a:ea typeface="Arsenal"/>
                <a:cs typeface="Arsenal"/>
                <a:sym typeface="Arsenal"/>
              </a:rPr>
              <a:t>  </a:t>
            </a:r>
          </a:p>
        </p:txBody>
      </p:sp>
      <p:grpSp>
        <p:nvGrpSpPr>
          <p:cNvPr id="10" name="Group 10"/>
          <p:cNvGrpSpPr/>
          <p:nvPr/>
        </p:nvGrpSpPr>
        <p:grpSpPr>
          <a:xfrm>
            <a:off x="4334024" y="2961439"/>
            <a:ext cx="130536" cy="6557704"/>
            <a:chOff x="0" y="0"/>
            <a:chExt cx="34380" cy="1727132"/>
          </a:xfrm>
        </p:grpSpPr>
        <p:sp>
          <p:nvSpPr>
            <p:cNvPr id="11" name="Freeform 11"/>
            <p:cNvSpPr/>
            <p:nvPr/>
          </p:nvSpPr>
          <p:spPr>
            <a:xfrm>
              <a:off x="0" y="0"/>
              <a:ext cx="34380" cy="1727132"/>
            </a:xfrm>
            <a:custGeom>
              <a:avLst/>
              <a:gdLst/>
              <a:ahLst/>
              <a:cxnLst/>
              <a:rect l="l" t="t" r="r" b="b"/>
              <a:pathLst>
                <a:path w="34380" h="1727132">
                  <a:moveTo>
                    <a:pt x="0" y="0"/>
                  </a:moveTo>
                  <a:lnTo>
                    <a:pt x="34380" y="0"/>
                  </a:lnTo>
                  <a:lnTo>
                    <a:pt x="34380" y="1727132"/>
                  </a:lnTo>
                  <a:lnTo>
                    <a:pt x="0" y="1727132"/>
                  </a:lnTo>
                  <a:close/>
                </a:path>
              </a:pathLst>
            </a:custGeom>
            <a:solidFill>
              <a:srgbClr val="FBB603"/>
            </a:solidFill>
          </p:spPr>
          <p:txBody>
            <a:bodyPr/>
            <a:lstStyle/>
            <a:p>
              <a:endParaRPr lang="en-US"/>
            </a:p>
          </p:txBody>
        </p:sp>
        <p:sp>
          <p:nvSpPr>
            <p:cNvPr id="12" name="TextBox 12"/>
            <p:cNvSpPr txBox="1"/>
            <p:nvPr/>
          </p:nvSpPr>
          <p:spPr>
            <a:xfrm>
              <a:off x="0" y="-38100"/>
              <a:ext cx="34380" cy="1765232"/>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8942691" y="2961439"/>
            <a:ext cx="130536" cy="6557704"/>
            <a:chOff x="0" y="0"/>
            <a:chExt cx="34380" cy="1727132"/>
          </a:xfrm>
        </p:grpSpPr>
        <p:sp>
          <p:nvSpPr>
            <p:cNvPr id="14" name="Freeform 14"/>
            <p:cNvSpPr/>
            <p:nvPr/>
          </p:nvSpPr>
          <p:spPr>
            <a:xfrm>
              <a:off x="0" y="0"/>
              <a:ext cx="34380" cy="1727132"/>
            </a:xfrm>
            <a:custGeom>
              <a:avLst/>
              <a:gdLst/>
              <a:ahLst/>
              <a:cxnLst/>
              <a:rect l="l" t="t" r="r" b="b"/>
              <a:pathLst>
                <a:path w="34380" h="1727132">
                  <a:moveTo>
                    <a:pt x="0" y="0"/>
                  </a:moveTo>
                  <a:lnTo>
                    <a:pt x="34380" y="0"/>
                  </a:lnTo>
                  <a:lnTo>
                    <a:pt x="34380" y="1727132"/>
                  </a:lnTo>
                  <a:lnTo>
                    <a:pt x="0" y="1727132"/>
                  </a:lnTo>
                  <a:close/>
                </a:path>
              </a:pathLst>
            </a:custGeom>
            <a:solidFill>
              <a:srgbClr val="FBB603"/>
            </a:solidFill>
          </p:spPr>
          <p:txBody>
            <a:bodyPr/>
            <a:lstStyle/>
            <a:p>
              <a:endParaRPr lang="en-US"/>
            </a:p>
          </p:txBody>
        </p:sp>
        <p:sp>
          <p:nvSpPr>
            <p:cNvPr id="15" name="TextBox 15"/>
            <p:cNvSpPr txBox="1"/>
            <p:nvPr/>
          </p:nvSpPr>
          <p:spPr>
            <a:xfrm>
              <a:off x="0" y="-38100"/>
              <a:ext cx="34380" cy="1765232"/>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13722250" y="2961439"/>
            <a:ext cx="130536" cy="6557704"/>
            <a:chOff x="0" y="0"/>
            <a:chExt cx="34380" cy="1727132"/>
          </a:xfrm>
        </p:grpSpPr>
        <p:sp>
          <p:nvSpPr>
            <p:cNvPr id="17" name="Freeform 17"/>
            <p:cNvSpPr/>
            <p:nvPr/>
          </p:nvSpPr>
          <p:spPr>
            <a:xfrm>
              <a:off x="0" y="0"/>
              <a:ext cx="34380" cy="1727132"/>
            </a:xfrm>
            <a:custGeom>
              <a:avLst/>
              <a:gdLst/>
              <a:ahLst/>
              <a:cxnLst/>
              <a:rect l="l" t="t" r="r" b="b"/>
              <a:pathLst>
                <a:path w="34380" h="1727132">
                  <a:moveTo>
                    <a:pt x="0" y="0"/>
                  </a:moveTo>
                  <a:lnTo>
                    <a:pt x="34380" y="0"/>
                  </a:lnTo>
                  <a:lnTo>
                    <a:pt x="34380" y="1727132"/>
                  </a:lnTo>
                  <a:lnTo>
                    <a:pt x="0" y="1727132"/>
                  </a:lnTo>
                  <a:close/>
                </a:path>
              </a:pathLst>
            </a:custGeom>
            <a:solidFill>
              <a:srgbClr val="FBB603"/>
            </a:solidFill>
          </p:spPr>
          <p:txBody>
            <a:bodyPr/>
            <a:lstStyle/>
            <a:p>
              <a:endParaRPr lang="en-US"/>
            </a:p>
          </p:txBody>
        </p:sp>
        <p:sp>
          <p:nvSpPr>
            <p:cNvPr id="18" name="TextBox 18"/>
            <p:cNvSpPr txBox="1"/>
            <p:nvPr/>
          </p:nvSpPr>
          <p:spPr>
            <a:xfrm>
              <a:off x="0" y="-38100"/>
              <a:ext cx="34380" cy="1765232"/>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300632" y="405819"/>
            <a:ext cx="15686736" cy="1861810"/>
            <a:chOff x="0" y="0"/>
            <a:chExt cx="4023841" cy="477577"/>
          </a:xfrm>
        </p:grpSpPr>
        <p:sp>
          <p:nvSpPr>
            <p:cNvPr id="20" name="Freeform 20"/>
            <p:cNvSpPr/>
            <p:nvPr/>
          </p:nvSpPr>
          <p:spPr>
            <a:xfrm>
              <a:off x="0" y="0"/>
              <a:ext cx="4023841" cy="477577"/>
            </a:xfrm>
            <a:custGeom>
              <a:avLst/>
              <a:gdLst/>
              <a:ahLst/>
              <a:cxnLst/>
              <a:rect l="l" t="t" r="r" b="b"/>
              <a:pathLst>
                <a:path w="4023841" h="477577">
                  <a:moveTo>
                    <a:pt x="16287" y="0"/>
                  </a:moveTo>
                  <a:lnTo>
                    <a:pt x="4007555" y="0"/>
                  </a:lnTo>
                  <a:cubicBezTo>
                    <a:pt x="4011874" y="0"/>
                    <a:pt x="4016016" y="1716"/>
                    <a:pt x="4019071" y="4770"/>
                  </a:cubicBezTo>
                  <a:cubicBezTo>
                    <a:pt x="4022125" y="7825"/>
                    <a:pt x="4023841" y="11967"/>
                    <a:pt x="4023841" y="16287"/>
                  </a:cubicBezTo>
                  <a:lnTo>
                    <a:pt x="4023841" y="461291"/>
                  </a:lnTo>
                  <a:cubicBezTo>
                    <a:pt x="4023841" y="465610"/>
                    <a:pt x="4022125" y="469753"/>
                    <a:pt x="4019071" y="472807"/>
                  </a:cubicBezTo>
                  <a:cubicBezTo>
                    <a:pt x="4016016" y="475861"/>
                    <a:pt x="4011874" y="477577"/>
                    <a:pt x="4007555" y="477577"/>
                  </a:cubicBezTo>
                  <a:lnTo>
                    <a:pt x="16287" y="477577"/>
                  </a:lnTo>
                  <a:cubicBezTo>
                    <a:pt x="11967" y="477577"/>
                    <a:pt x="7825" y="475861"/>
                    <a:pt x="4770" y="472807"/>
                  </a:cubicBezTo>
                  <a:cubicBezTo>
                    <a:pt x="1716" y="469753"/>
                    <a:pt x="0" y="465610"/>
                    <a:pt x="0" y="461291"/>
                  </a:cubicBezTo>
                  <a:lnTo>
                    <a:pt x="0" y="16287"/>
                  </a:lnTo>
                  <a:cubicBezTo>
                    <a:pt x="0" y="11967"/>
                    <a:pt x="1716" y="7825"/>
                    <a:pt x="4770" y="4770"/>
                  </a:cubicBezTo>
                  <a:cubicBezTo>
                    <a:pt x="7825" y="1716"/>
                    <a:pt x="11967" y="0"/>
                    <a:pt x="16287" y="0"/>
                  </a:cubicBezTo>
                  <a:close/>
                </a:path>
              </a:pathLst>
            </a:custGeom>
            <a:solidFill>
              <a:srgbClr val="000000">
                <a:alpha val="0"/>
              </a:srgbClr>
            </a:solidFill>
            <a:ln w="76200" cap="rnd">
              <a:solidFill>
                <a:srgbClr val="000000"/>
              </a:solidFill>
              <a:prstDash val="solid"/>
              <a:round/>
            </a:ln>
          </p:spPr>
          <p:txBody>
            <a:bodyPr/>
            <a:lstStyle/>
            <a:p>
              <a:endParaRPr lang="en-US"/>
            </a:p>
          </p:txBody>
        </p:sp>
        <p:sp>
          <p:nvSpPr>
            <p:cNvPr id="21" name="TextBox 21"/>
            <p:cNvSpPr txBox="1"/>
            <p:nvPr/>
          </p:nvSpPr>
          <p:spPr>
            <a:xfrm>
              <a:off x="0" y="-38100"/>
              <a:ext cx="4023841" cy="515677"/>
            </a:xfrm>
            <a:prstGeom prst="rect">
              <a:avLst/>
            </a:prstGeom>
          </p:spPr>
          <p:txBody>
            <a:bodyPr lIns="50800" tIns="50800" rIns="50800" bIns="50800" rtlCol="0" anchor="ctr"/>
            <a:lstStyle/>
            <a:p>
              <a:pPr algn="ctr">
                <a:lnSpc>
                  <a:spcPts val="2659"/>
                </a:lnSpc>
              </a:pPr>
              <a:endParaRPr/>
            </a:p>
          </p:txBody>
        </p:sp>
      </p:grpSp>
      <p:sp>
        <p:nvSpPr>
          <p:cNvPr id="22" name="TextBox 22"/>
          <p:cNvSpPr txBox="1"/>
          <p:nvPr/>
        </p:nvSpPr>
        <p:spPr>
          <a:xfrm>
            <a:off x="1528887" y="580457"/>
            <a:ext cx="5522864" cy="1255359"/>
          </a:xfrm>
          <a:prstGeom prst="rect">
            <a:avLst/>
          </a:prstGeom>
        </p:spPr>
        <p:txBody>
          <a:bodyPr lIns="0" tIns="0" rIns="0" bIns="0" rtlCol="0" anchor="t">
            <a:spAutoFit/>
          </a:bodyPr>
          <a:lstStyle/>
          <a:p>
            <a:pPr marL="0" lvl="0" indent="0" algn="ctr">
              <a:lnSpc>
                <a:spcPts val="9231"/>
              </a:lnSpc>
              <a:spcBef>
                <a:spcPct val="0"/>
              </a:spcBef>
            </a:pPr>
            <a:r>
              <a:rPr lang="en-US" sz="6593" b="1">
                <a:solidFill>
                  <a:srgbClr val="000000"/>
                </a:solidFill>
                <a:latin typeface="Futura Bold"/>
                <a:ea typeface="Futura Bold"/>
                <a:cs typeface="Futura Bold"/>
                <a:sym typeface="Futura Bold"/>
              </a:rPr>
              <a:t>Análise SWOT</a:t>
            </a:r>
          </a:p>
        </p:txBody>
      </p:sp>
      <p:sp>
        <p:nvSpPr>
          <p:cNvPr id="23" name="TextBox 23"/>
          <p:cNvSpPr txBox="1"/>
          <p:nvPr/>
        </p:nvSpPr>
        <p:spPr>
          <a:xfrm>
            <a:off x="7148874" y="703838"/>
            <a:ext cx="9560095" cy="1563791"/>
          </a:xfrm>
          <a:prstGeom prst="rect">
            <a:avLst/>
          </a:prstGeom>
        </p:spPr>
        <p:txBody>
          <a:bodyPr lIns="0" tIns="0" rIns="0" bIns="0" rtlCol="0" anchor="t">
            <a:spAutoFit/>
          </a:bodyPr>
          <a:lstStyle/>
          <a:p>
            <a:pPr algn="just">
              <a:lnSpc>
                <a:spcPts val="3133"/>
              </a:lnSpc>
            </a:pPr>
            <a:r>
              <a:rPr lang="en-US" sz="2238" i="1">
                <a:solidFill>
                  <a:srgbClr val="272366"/>
                </a:solidFill>
                <a:latin typeface="Arsenal Italics"/>
                <a:ea typeface="Arsenal Italics"/>
                <a:cs typeface="Arsenal Italics"/>
                <a:sym typeface="Arsenal Italics"/>
              </a:rPr>
              <a:t>A análise SWOT é uma ferramenta amplamente utilizada nos planos de ação das organizações, pois permite que forças e fraquezas internas sejam confrontadas com o ambiente externo, favorecendo a formulação de estratégias mais eficazes.</a:t>
            </a:r>
          </a:p>
          <a:p>
            <a:pPr marL="0" lvl="0" indent="0" algn="just">
              <a:lnSpc>
                <a:spcPts val="3133"/>
              </a:lnSpc>
              <a:spcBef>
                <a:spcPct val="0"/>
              </a:spcBef>
            </a:pPr>
            <a:endParaRPr lang="en-US" sz="2238" i="1">
              <a:solidFill>
                <a:srgbClr val="272366"/>
              </a:solidFill>
              <a:latin typeface="Arsenal Italics"/>
              <a:ea typeface="Arsenal Italics"/>
              <a:cs typeface="Arsenal Italics"/>
              <a:sym typeface="Arsenal Italics"/>
            </a:endParaRPr>
          </a:p>
        </p:txBody>
      </p:sp>
      <p:grpSp>
        <p:nvGrpSpPr>
          <p:cNvPr id="24" name="Group 24"/>
          <p:cNvGrpSpPr/>
          <p:nvPr/>
        </p:nvGrpSpPr>
        <p:grpSpPr>
          <a:xfrm>
            <a:off x="5569483" y="3547481"/>
            <a:ext cx="2275600" cy="1955594"/>
            <a:chOff x="0" y="0"/>
            <a:chExt cx="812800" cy="698500"/>
          </a:xfrm>
        </p:grpSpPr>
        <p:sp>
          <p:nvSpPr>
            <p:cNvPr id="25" name="Freeform 25"/>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2160"/>
            </a:solidFill>
          </p:spPr>
          <p:txBody>
            <a:bodyPr/>
            <a:lstStyle/>
            <a:p>
              <a:endParaRPr lang="en-US"/>
            </a:p>
          </p:txBody>
        </p:sp>
        <p:sp>
          <p:nvSpPr>
            <p:cNvPr id="26" name="TextBox 26"/>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27" name="TextBox 27"/>
          <p:cNvSpPr txBox="1"/>
          <p:nvPr/>
        </p:nvSpPr>
        <p:spPr>
          <a:xfrm>
            <a:off x="6238780" y="3688683"/>
            <a:ext cx="937008" cy="1501740"/>
          </a:xfrm>
          <a:prstGeom prst="rect">
            <a:avLst/>
          </a:prstGeom>
        </p:spPr>
        <p:txBody>
          <a:bodyPr lIns="0" tIns="0" rIns="0" bIns="0" rtlCol="0" anchor="t">
            <a:spAutoFit/>
          </a:bodyPr>
          <a:lstStyle/>
          <a:p>
            <a:pPr marL="0" lvl="0" indent="0" algn="ctr">
              <a:lnSpc>
                <a:spcPts val="12251"/>
              </a:lnSpc>
              <a:spcBef>
                <a:spcPct val="0"/>
              </a:spcBef>
            </a:pPr>
            <a:r>
              <a:rPr lang="en-US" sz="8751" b="1">
                <a:solidFill>
                  <a:srgbClr val="FFFFFF"/>
                </a:solidFill>
                <a:latin typeface="Quicksand Bold"/>
                <a:ea typeface="Quicksand Bold"/>
                <a:cs typeface="Quicksand Bold"/>
                <a:sym typeface="Quicksand Bold"/>
              </a:rPr>
              <a:t>W</a:t>
            </a:r>
          </a:p>
        </p:txBody>
      </p:sp>
      <p:grpSp>
        <p:nvGrpSpPr>
          <p:cNvPr id="28" name="Group 28"/>
          <p:cNvGrpSpPr/>
          <p:nvPr/>
        </p:nvGrpSpPr>
        <p:grpSpPr>
          <a:xfrm>
            <a:off x="10259939" y="3547481"/>
            <a:ext cx="2275600" cy="1955594"/>
            <a:chOff x="0" y="0"/>
            <a:chExt cx="812800" cy="698500"/>
          </a:xfrm>
        </p:grpSpPr>
        <p:sp>
          <p:nvSpPr>
            <p:cNvPr id="29" name="Freeform 2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2160"/>
            </a:solidFill>
          </p:spPr>
          <p:txBody>
            <a:bodyPr/>
            <a:lstStyle/>
            <a:p>
              <a:endParaRPr lang="en-US"/>
            </a:p>
          </p:txBody>
        </p:sp>
        <p:sp>
          <p:nvSpPr>
            <p:cNvPr id="30" name="TextBox 30"/>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31" name="TextBox 31"/>
          <p:cNvSpPr txBox="1"/>
          <p:nvPr/>
        </p:nvSpPr>
        <p:spPr>
          <a:xfrm>
            <a:off x="10929235" y="3688683"/>
            <a:ext cx="937008" cy="1501740"/>
          </a:xfrm>
          <a:prstGeom prst="rect">
            <a:avLst/>
          </a:prstGeom>
        </p:spPr>
        <p:txBody>
          <a:bodyPr lIns="0" tIns="0" rIns="0" bIns="0" rtlCol="0" anchor="t">
            <a:spAutoFit/>
          </a:bodyPr>
          <a:lstStyle/>
          <a:p>
            <a:pPr marL="0" lvl="0" indent="0" algn="ctr">
              <a:lnSpc>
                <a:spcPts val="12251"/>
              </a:lnSpc>
              <a:spcBef>
                <a:spcPct val="0"/>
              </a:spcBef>
            </a:pPr>
            <a:r>
              <a:rPr lang="en-US" sz="8751" b="1">
                <a:solidFill>
                  <a:srgbClr val="FFFFFF"/>
                </a:solidFill>
                <a:latin typeface="Quicksand Bold"/>
                <a:ea typeface="Quicksand Bold"/>
                <a:cs typeface="Quicksand Bold"/>
                <a:sym typeface="Quicksand Bold"/>
              </a:rPr>
              <a:t>O</a:t>
            </a:r>
          </a:p>
        </p:txBody>
      </p:sp>
      <p:grpSp>
        <p:nvGrpSpPr>
          <p:cNvPr id="32" name="Group 32"/>
          <p:cNvGrpSpPr/>
          <p:nvPr/>
        </p:nvGrpSpPr>
        <p:grpSpPr>
          <a:xfrm>
            <a:off x="14950394" y="3547481"/>
            <a:ext cx="2275600" cy="1955594"/>
            <a:chOff x="0" y="0"/>
            <a:chExt cx="812800" cy="698500"/>
          </a:xfrm>
        </p:grpSpPr>
        <p:sp>
          <p:nvSpPr>
            <p:cNvPr id="33" name="Freeform 3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2160"/>
            </a:solidFill>
          </p:spPr>
          <p:txBody>
            <a:bodyPr/>
            <a:lstStyle/>
            <a:p>
              <a:endParaRPr lang="en-US"/>
            </a:p>
          </p:txBody>
        </p:sp>
        <p:sp>
          <p:nvSpPr>
            <p:cNvPr id="34" name="TextBox 34"/>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35" name="TextBox 35"/>
          <p:cNvSpPr txBox="1"/>
          <p:nvPr/>
        </p:nvSpPr>
        <p:spPr>
          <a:xfrm>
            <a:off x="15619690" y="3688683"/>
            <a:ext cx="937008" cy="1501740"/>
          </a:xfrm>
          <a:prstGeom prst="rect">
            <a:avLst/>
          </a:prstGeom>
        </p:spPr>
        <p:txBody>
          <a:bodyPr lIns="0" tIns="0" rIns="0" bIns="0" rtlCol="0" anchor="t">
            <a:spAutoFit/>
          </a:bodyPr>
          <a:lstStyle/>
          <a:p>
            <a:pPr marL="0" lvl="0" indent="0" algn="ctr">
              <a:lnSpc>
                <a:spcPts val="12251"/>
              </a:lnSpc>
              <a:spcBef>
                <a:spcPct val="0"/>
              </a:spcBef>
            </a:pPr>
            <a:r>
              <a:rPr lang="en-US" sz="8751" b="1">
                <a:solidFill>
                  <a:srgbClr val="FFFFFF"/>
                </a:solidFill>
                <a:latin typeface="Quicksand Bold"/>
                <a:ea typeface="Quicksand Bold"/>
                <a:cs typeface="Quicksand Bold"/>
                <a:sym typeface="Quicksand Bold"/>
              </a:rPr>
              <a:t>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645" y="833317"/>
            <a:ext cx="6741358" cy="974741"/>
            <a:chOff x="0" y="0"/>
            <a:chExt cx="1544987" cy="223392"/>
          </a:xfrm>
        </p:grpSpPr>
        <p:sp>
          <p:nvSpPr>
            <p:cNvPr id="3" name="Freeform 3"/>
            <p:cNvSpPr/>
            <p:nvPr/>
          </p:nvSpPr>
          <p:spPr>
            <a:xfrm>
              <a:off x="0" y="0"/>
              <a:ext cx="1544987" cy="223392"/>
            </a:xfrm>
            <a:custGeom>
              <a:avLst/>
              <a:gdLst/>
              <a:ahLst/>
              <a:cxnLst/>
              <a:rect l="l" t="t" r="r" b="b"/>
              <a:pathLst>
                <a:path w="1544987" h="223392">
                  <a:moveTo>
                    <a:pt x="37898" y="0"/>
                  </a:moveTo>
                  <a:lnTo>
                    <a:pt x="1507089" y="0"/>
                  </a:lnTo>
                  <a:cubicBezTo>
                    <a:pt x="1517140" y="0"/>
                    <a:pt x="1526780" y="3993"/>
                    <a:pt x="1533887" y="11100"/>
                  </a:cubicBezTo>
                  <a:cubicBezTo>
                    <a:pt x="1540994" y="18207"/>
                    <a:pt x="1544987" y="27847"/>
                    <a:pt x="1544987" y="37898"/>
                  </a:cubicBezTo>
                  <a:lnTo>
                    <a:pt x="1544987" y="185494"/>
                  </a:lnTo>
                  <a:cubicBezTo>
                    <a:pt x="1544987" y="206424"/>
                    <a:pt x="1528019" y="223392"/>
                    <a:pt x="1507089" y="223392"/>
                  </a:cubicBezTo>
                  <a:lnTo>
                    <a:pt x="37898" y="223392"/>
                  </a:lnTo>
                  <a:cubicBezTo>
                    <a:pt x="16967" y="223392"/>
                    <a:pt x="0" y="206424"/>
                    <a:pt x="0" y="185494"/>
                  </a:cubicBezTo>
                  <a:lnTo>
                    <a:pt x="0" y="37898"/>
                  </a:lnTo>
                  <a:cubicBezTo>
                    <a:pt x="0" y="16967"/>
                    <a:pt x="16967" y="0"/>
                    <a:pt x="37898" y="0"/>
                  </a:cubicBezTo>
                  <a:close/>
                </a:path>
              </a:pathLst>
            </a:custGeom>
            <a:solidFill>
              <a:srgbClr val="000000">
                <a:alpha val="0"/>
              </a:srgbClr>
            </a:solidFill>
            <a:ln w="76200" cap="rnd">
              <a:solidFill>
                <a:srgbClr val="000000"/>
              </a:solidFill>
              <a:prstDash val="solid"/>
              <a:round/>
            </a:ln>
          </p:spPr>
          <p:txBody>
            <a:bodyPr/>
            <a:lstStyle/>
            <a:p>
              <a:endParaRPr lang="en-US"/>
            </a:p>
          </p:txBody>
        </p:sp>
        <p:sp>
          <p:nvSpPr>
            <p:cNvPr id="4" name="TextBox 4"/>
            <p:cNvSpPr txBox="1"/>
            <p:nvPr/>
          </p:nvSpPr>
          <p:spPr>
            <a:xfrm>
              <a:off x="0" y="-38100"/>
              <a:ext cx="1544987" cy="261492"/>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239422" y="744669"/>
            <a:ext cx="5097805" cy="952012"/>
          </a:xfrm>
          <a:prstGeom prst="rect">
            <a:avLst/>
          </a:prstGeom>
        </p:spPr>
        <p:txBody>
          <a:bodyPr lIns="0" tIns="0" rIns="0" bIns="0" rtlCol="0" anchor="t">
            <a:spAutoFit/>
          </a:bodyPr>
          <a:lstStyle/>
          <a:p>
            <a:pPr marL="0" lvl="0" indent="0" algn="ctr">
              <a:lnSpc>
                <a:spcPts val="6954"/>
              </a:lnSpc>
              <a:spcBef>
                <a:spcPct val="0"/>
              </a:spcBef>
            </a:pPr>
            <a:r>
              <a:rPr lang="en-US" sz="4967" b="1">
                <a:solidFill>
                  <a:srgbClr val="000000"/>
                </a:solidFill>
                <a:latin typeface="Futura Bold"/>
                <a:ea typeface="Futura Bold"/>
                <a:cs typeface="Futura Bold"/>
                <a:sym typeface="Futura Bold"/>
              </a:rPr>
              <a:t>SWOT - Benefícios </a:t>
            </a:r>
          </a:p>
        </p:txBody>
      </p:sp>
      <p:grpSp>
        <p:nvGrpSpPr>
          <p:cNvPr id="6" name="Group 6"/>
          <p:cNvGrpSpPr/>
          <p:nvPr/>
        </p:nvGrpSpPr>
        <p:grpSpPr>
          <a:xfrm>
            <a:off x="213454" y="3419731"/>
            <a:ext cx="1275690" cy="1096296"/>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2160"/>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588658" y="3509277"/>
            <a:ext cx="525282" cy="831479"/>
          </a:xfrm>
          <a:prstGeom prst="rect">
            <a:avLst/>
          </a:prstGeom>
        </p:spPr>
        <p:txBody>
          <a:bodyPr lIns="0" tIns="0" rIns="0" bIns="0" rtlCol="0" anchor="t">
            <a:spAutoFit/>
          </a:bodyPr>
          <a:lstStyle/>
          <a:p>
            <a:pPr marL="0" lvl="0" indent="0" algn="ctr">
              <a:lnSpc>
                <a:spcPts val="6868"/>
              </a:lnSpc>
              <a:spcBef>
                <a:spcPct val="0"/>
              </a:spcBef>
            </a:pPr>
            <a:r>
              <a:rPr lang="en-US" sz="4905" b="1" u="none" strike="noStrike">
                <a:solidFill>
                  <a:srgbClr val="FFFFFF"/>
                </a:solidFill>
                <a:latin typeface="Quicksand Bold"/>
                <a:ea typeface="Quicksand Bold"/>
                <a:cs typeface="Quicksand Bold"/>
                <a:sym typeface="Quicksand Bold"/>
              </a:rPr>
              <a:t>S</a:t>
            </a:r>
          </a:p>
        </p:txBody>
      </p:sp>
      <p:sp>
        <p:nvSpPr>
          <p:cNvPr id="10" name="TextBox 10"/>
          <p:cNvSpPr txBox="1"/>
          <p:nvPr/>
        </p:nvSpPr>
        <p:spPr>
          <a:xfrm>
            <a:off x="1489144" y="3620211"/>
            <a:ext cx="1993306" cy="895816"/>
          </a:xfrm>
          <a:prstGeom prst="rect">
            <a:avLst/>
          </a:prstGeom>
        </p:spPr>
        <p:txBody>
          <a:bodyPr lIns="0" tIns="0" rIns="0" bIns="0" rtlCol="0" anchor="t">
            <a:spAutoFit/>
          </a:bodyPr>
          <a:lstStyle/>
          <a:p>
            <a:pPr marL="0" lvl="0" indent="0" algn="ctr">
              <a:lnSpc>
                <a:spcPts val="3649"/>
              </a:lnSpc>
              <a:spcBef>
                <a:spcPct val="0"/>
              </a:spcBef>
            </a:pPr>
            <a:r>
              <a:rPr lang="en-US" sz="2606" b="1">
                <a:solidFill>
                  <a:srgbClr val="272366"/>
                </a:solidFill>
                <a:latin typeface="Arsenal Bold"/>
                <a:ea typeface="Arsenal Bold"/>
                <a:cs typeface="Arsenal Bold"/>
                <a:sym typeface="Arsenal Bold"/>
              </a:rPr>
              <a:t>Strengths  (Forças)</a:t>
            </a:r>
          </a:p>
        </p:txBody>
      </p:sp>
      <p:grpSp>
        <p:nvGrpSpPr>
          <p:cNvPr id="11" name="Group 11"/>
          <p:cNvGrpSpPr/>
          <p:nvPr/>
        </p:nvGrpSpPr>
        <p:grpSpPr>
          <a:xfrm>
            <a:off x="4073958" y="2961439"/>
            <a:ext cx="130536" cy="6557704"/>
            <a:chOff x="0" y="0"/>
            <a:chExt cx="34380" cy="1727132"/>
          </a:xfrm>
        </p:grpSpPr>
        <p:sp>
          <p:nvSpPr>
            <p:cNvPr id="12" name="Freeform 12"/>
            <p:cNvSpPr/>
            <p:nvPr/>
          </p:nvSpPr>
          <p:spPr>
            <a:xfrm>
              <a:off x="0" y="0"/>
              <a:ext cx="34380" cy="1727132"/>
            </a:xfrm>
            <a:custGeom>
              <a:avLst/>
              <a:gdLst/>
              <a:ahLst/>
              <a:cxnLst/>
              <a:rect l="l" t="t" r="r" b="b"/>
              <a:pathLst>
                <a:path w="34380" h="1727132">
                  <a:moveTo>
                    <a:pt x="0" y="0"/>
                  </a:moveTo>
                  <a:lnTo>
                    <a:pt x="34380" y="0"/>
                  </a:lnTo>
                  <a:lnTo>
                    <a:pt x="34380" y="1727132"/>
                  </a:lnTo>
                  <a:lnTo>
                    <a:pt x="0" y="1727132"/>
                  </a:lnTo>
                  <a:close/>
                </a:path>
              </a:pathLst>
            </a:custGeom>
            <a:solidFill>
              <a:srgbClr val="FBB603"/>
            </a:solidFill>
          </p:spPr>
          <p:txBody>
            <a:bodyPr/>
            <a:lstStyle/>
            <a:p>
              <a:endParaRPr lang="en-US"/>
            </a:p>
          </p:txBody>
        </p:sp>
        <p:sp>
          <p:nvSpPr>
            <p:cNvPr id="13" name="TextBox 13"/>
            <p:cNvSpPr txBox="1"/>
            <p:nvPr/>
          </p:nvSpPr>
          <p:spPr>
            <a:xfrm>
              <a:off x="0" y="-38100"/>
              <a:ext cx="34380" cy="1765232"/>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213454" y="5086350"/>
            <a:ext cx="3893386" cy="2114382"/>
          </a:xfrm>
          <a:prstGeom prst="rect">
            <a:avLst/>
          </a:prstGeom>
        </p:spPr>
        <p:txBody>
          <a:bodyPr lIns="0" tIns="0" rIns="0" bIns="0" rtlCol="0" anchor="t">
            <a:spAutoFit/>
          </a:bodyPr>
          <a:lstStyle/>
          <a:p>
            <a:pPr marL="649131" lvl="1" indent="-324566" algn="l">
              <a:lnSpc>
                <a:spcPts val="4209"/>
              </a:lnSpc>
              <a:buFont typeface="Arial"/>
              <a:buChar char="•"/>
            </a:pPr>
            <a:r>
              <a:rPr lang="en-US" sz="3006">
                <a:solidFill>
                  <a:srgbClr val="272366"/>
                </a:solidFill>
                <a:latin typeface="Amiri"/>
                <a:ea typeface="Amiri"/>
                <a:cs typeface="Amiri"/>
                <a:sym typeface="Amiri"/>
              </a:rPr>
              <a:t>Atendimento Personalizado</a:t>
            </a:r>
          </a:p>
          <a:p>
            <a:pPr marL="649131" lvl="1" indent="-324566" algn="l">
              <a:lnSpc>
                <a:spcPts val="4209"/>
              </a:lnSpc>
              <a:buFont typeface="Arial"/>
              <a:buChar char="•"/>
            </a:pPr>
            <a:r>
              <a:rPr lang="en-US" sz="3006" u="none" strike="noStrike">
                <a:solidFill>
                  <a:srgbClr val="272366"/>
                </a:solidFill>
                <a:latin typeface="Amiri"/>
                <a:ea typeface="Amiri"/>
                <a:cs typeface="Amiri"/>
                <a:sym typeface="Amiri"/>
              </a:rPr>
              <a:t>Processo Ágil </a:t>
            </a:r>
          </a:p>
          <a:p>
            <a:pPr marL="649131" lvl="1" indent="-324566" algn="l">
              <a:lnSpc>
                <a:spcPts val="4209"/>
              </a:lnSpc>
              <a:buFont typeface="Arial"/>
              <a:buChar char="•"/>
            </a:pPr>
            <a:r>
              <a:rPr lang="en-US" sz="3006" u="none" strike="noStrike">
                <a:solidFill>
                  <a:srgbClr val="272366"/>
                </a:solidFill>
                <a:latin typeface="Amiri"/>
                <a:ea typeface="Amiri"/>
                <a:cs typeface="Amiri"/>
                <a:sym typeface="Amiri"/>
              </a:rPr>
              <a:t>Segurança Jurídica </a:t>
            </a:r>
          </a:p>
        </p:txBody>
      </p:sp>
      <p:grpSp>
        <p:nvGrpSpPr>
          <p:cNvPr id="15" name="Group 15"/>
          <p:cNvGrpSpPr/>
          <p:nvPr/>
        </p:nvGrpSpPr>
        <p:grpSpPr>
          <a:xfrm>
            <a:off x="4428761" y="3419731"/>
            <a:ext cx="1275690" cy="1096296"/>
            <a:chOff x="0" y="0"/>
            <a:chExt cx="812800" cy="698500"/>
          </a:xfrm>
        </p:grpSpPr>
        <p:sp>
          <p:nvSpPr>
            <p:cNvPr id="16" name="Freeform 16"/>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2160"/>
            </a:solidFill>
          </p:spPr>
          <p:txBody>
            <a:bodyPr/>
            <a:lstStyle/>
            <a:p>
              <a:endParaRPr lang="en-US"/>
            </a:p>
          </p:txBody>
        </p:sp>
        <p:sp>
          <p:nvSpPr>
            <p:cNvPr id="17" name="TextBox 17"/>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4803965" y="3509277"/>
            <a:ext cx="525282" cy="831479"/>
          </a:xfrm>
          <a:prstGeom prst="rect">
            <a:avLst/>
          </a:prstGeom>
        </p:spPr>
        <p:txBody>
          <a:bodyPr lIns="0" tIns="0" rIns="0" bIns="0" rtlCol="0" anchor="t">
            <a:spAutoFit/>
          </a:bodyPr>
          <a:lstStyle/>
          <a:p>
            <a:pPr marL="0" lvl="0" indent="0" algn="ctr">
              <a:lnSpc>
                <a:spcPts val="6868"/>
              </a:lnSpc>
              <a:spcBef>
                <a:spcPct val="0"/>
              </a:spcBef>
            </a:pPr>
            <a:r>
              <a:rPr lang="en-US" sz="4905" b="1">
                <a:solidFill>
                  <a:srgbClr val="FFFFFF"/>
                </a:solidFill>
                <a:latin typeface="Quicksand Bold"/>
                <a:ea typeface="Quicksand Bold"/>
                <a:cs typeface="Quicksand Bold"/>
                <a:sym typeface="Quicksand Bold"/>
              </a:rPr>
              <a:t>W</a:t>
            </a:r>
          </a:p>
        </p:txBody>
      </p:sp>
      <p:sp>
        <p:nvSpPr>
          <p:cNvPr id="19" name="TextBox 19"/>
          <p:cNvSpPr txBox="1"/>
          <p:nvPr/>
        </p:nvSpPr>
        <p:spPr>
          <a:xfrm>
            <a:off x="5933051" y="3620211"/>
            <a:ext cx="2188962" cy="895816"/>
          </a:xfrm>
          <a:prstGeom prst="rect">
            <a:avLst/>
          </a:prstGeom>
        </p:spPr>
        <p:txBody>
          <a:bodyPr lIns="0" tIns="0" rIns="0" bIns="0" rtlCol="0" anchor="t">
            <a:spAutoFit/>
          </a:bodyPr>
          <a:lstStyle/>
          <a:p>
            <a:pPr marL="0" lvl="0" indent="0" algn="ctr">
              <a:lnSpc>
                <a:spcPts val="3649"/>
              </a:lnSpc>
              <a:spcBef>
                <a:spcPct val="0"/>
              </a:spcBef>
            </a:pPr>
            <a:r>
              <a:rPr lang="en-US" sz="2606" b="1">
                <a:solidFill>
                  <a:srgbClr val="272366"/>
                </a:solidFill>
                <a:latin typeface="Arsenal Bold"/>
                <a:ea typeface="Arsenal Bold"/>
                <a:cs typeface="Arsenal Bold"/>
                <a:sym typeface="Arsenal Bold"/>
              </a:rPr>
              <a:t>Weaknesses  (Fraqueza)</a:t>
            </a:r>
          </a:p>
        </p:txBody>
      </p:sp>
      <p:sp>
        <p:nvSpPr>
          <p:cNvPr id="20" name="TextBox 20"/>
          <p:cNvSpPr txBox="1"/>
          <p:nvPr/>
        </p:nvSpPr>
        <p:spPr>
          <a:xfrm>
            <a:off x="4432257" y="5086350"/>
            <a:ext cx="4322407" cy="3181182"/>
          </a:xfrm>
          <a:prstGeom prst="rect">
            <a:avLst/>
          </a:prstGeom>
        </p:spPr>
        <p:txBody>
          <a:bodyPr lIns="0" tIns="0" rIns="0" bIns="0" rtlCol="0" anchor="t">
            <a:spAutoFit/>
          </a:bodyPr>
          <a:lstStyle/>
          <a:p>
            <a:pPr marL="649131" lvl="1" indent="-324566" algn="l">
              <a:lnSpc>
                <a:spcPts val="4209"/>
              </a:lnSpc>
              <a:buFont typeface="Arial"/>
              <a:buChar char="•"/>
            </a:pPr>
            <a:r>
              <a:rPr lang="en-US" sz="3006">
                <a:solidFill>
                  <a:srgbClr val="272366"/>
                </a:solidFill>
                <a:latin typeface="Amiri"/>
                <a:ea typeface="Amiri"/>
                <a:cs typeface="Amiri"/>
                <a:sym typeface="Amiri"/>
              </a:rPr>
              <a:t>Dependência de documentação externa</a:t>
            </a:r>
          </a:p>
          <a:p>
            <a:pPr marL="649131" lvl="1" indent="-324566" algn="l">
              <a:lnSpc>
                <a:spcPts val="4209"/>
              </a:lnSpc>
              <a:buFont typeface="Arial"/>
              <a:buChar char="•"/>
            </a:pPr>
            <a:r>
              <a:rPr lang="en-US" sz="3006">
                <a:solidFill>
                  <a:srgbClr val="272366"/>
                </a:solidFill>
                <a:latin typeface="Amiri"/>
                <a:ea typeface="Amiri"/>
                <a:cs typeface="Amiri"/>
                <a:sym typeface="Amiri"/>
              </a:rPr>
              <a:t>Falta de Sistemas Integrados </a:t>
            </a:r>
          </a:p>
          <a:p>
            <a:pPr marL="649131" lvl="1" indent="-324566" algn="l">
              <a:lnSpc>
                <a:spcPts val="4209"/>
              </a:lnSpc>
              <a:buFont typeface="Arial"/>
              <a:buChar char="•"/>
            </a:pPr>
            <a:r>
              <a:rPr lang="en-US" sz="3006">
                <a:solidFill>
                  <a:srgbClr val="272366"/>
                </a:solidFill>
                <a:latin typeface="Amiri"/>
                <a:ea typeface="Amiri"/>
                <a:cs typeface="Amiri"/>
                <a:sym typeface="Amiri"/>
              </a:rPr>
              <a:t>Ausência de Setor Jurídico próprio </a:t>
            </a:r>
          </a:p>
        </p:txBody>
      </p:sp>
      <p:grpSp>
        <p:nvGrpSpPr>
          <p:cNvPr id="21" name="Group 21"/>
          <p:cNvGrpSpPr/>
          <p:nvPr/>
        </p:nvGrpSpPr>
        <p:grpSpPr>
          <a:xfrm>
            <a:off x="8754664" y="2961439"/>
            <a:ext cx="130536" cy="6557704"/>
            <a:chOff x="0" y="0"/>
            <a:chExt cx="34380" cy="1727132"/>
          </a:xfrm>
        </p:grpSpPr>
        <p:sp>
          <p:nvSpPr>
            <p:cNvPr id="22" name="Freeform 22"/>
            <p:cNvSpPr/>
            <p:nvPr/>
          </p:nvSpPr>
          <p:spPr>
            <a:xfrm>
              <a:off x="0" y="0"/>
              <a:ext cx="34380" cy="1727132"/>
            </a:xfrm>
            <a:custGeom>
              <a:avLst/>
              <a:gdLst/>
              <a:ahLst/>
              <a:cxnLst/>
              <a:rect l="l" t="t" r="r" b="b"/>
              <a:pathLst>
                <a:path w="34380" h="1727132">
                  <a:moveTo>
                    <a:pt x="0" y="0"/>
                  </a:moveTo>
                  <a:lnTo>
                    <a:pt x="34380" y="0"/>
                  </a:lnTo>
                  <a:lnTo>
                    <a:pt x="34380" y="1727132"/>
                  </a:lnTo>
                  <a:lnTo>
                    <a:pt x="0" y="1727132"/>
                  </a:lnTo>
                  <a:close/>
                </a:path>
              </a:pathLst>
            </a:custGeom>
            <a:solidFill>
              <a:srgbClr val="FBB603"/>
            </a:solidFill>
          </p:spPr>
          <p:txBody>
            <a:bodyPr/>
            <a:lstStyle/>
            <a:p>
              <a:endParaRPr lang="en-US"/>
            </a:p>
          </p:txBody>
        </p:sp>
        <p:sp>
          <p:nvSpPr>
            <p:cNvPr id="23" name="TextBox 23"/>
            <p:cNvSpPr txBox="1"/>
            <p:nvPr/>
          </p:nvSpPr>
          <p:spPr>
            <a:xfrm>
              <a:off x="0" y="-38100"/>
              <a:ext cx="34380" cy="1765232"/>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9208574" y="3419731"/>
            <a:ext cx="1275690" cy="1096296"/>
            <a:chOff x="0" y="0"/>
            <a:chExt cx="812800" cy="698500"/>
          </a:xfrm>
        </p:grpSpPr>
        <p:sp>
          <p:nvSpPr>
            <p:cNvPr id="25" name="Freeform 25"/>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2160"/>
            </a:solidFill>
          </p:spPr>
          <p:txBody>
            <a:bodyPr/>
            <a:lstStyle/>
            <a:p>
              <a:endParaRPr lang="en-US"/>
            </a:p>
          </p:txBody>
        </p:sp>
        <p:sp>
          <p:nvSpPr>
            <p:cNvPr id="26" name="TextBox 26"/>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27" name="TextBox 27"/>
          <p:cNvSpPr txBox="1"/>
          <p:nvPr/>
        </p:nvSpPr>
        <p:spPr>
          <a:xfrm>
            <a:off x="9583778" y="3509277"/>
            <a:ext cx="525282" cy="831479"/>
          </a:xfrm>
          <a:prstGeom prst="rect">
            <a:avLst/>
          </a:prstGeom>
        </p:spPr>
        <p:txBody>
          <a:bodyPr lIns="0" tIns="0" rIns="0" bIns="0" rtlCol="0" anchor="t">
            <a:spAutoFit/>
          </a:bodyPr>
          <a:lstStyle/>
          <a:p>
            <a:pPr marL="0" lvl="0" indent="0" algn="ctr">
              <a:lnSpc>
                <a:spcPts val="6868"/>
              </a:lnSpc>
              <a:spcBef>
                <a:spcPct val="0"/>
              </a:spcBef>
            </a:pPr>
            <a:r>
              <a:rPr lang="en-US" sz="4905" b="1">
                <a:solidFill>
                  <a:srgbClr val="FFFFFF"/>
                </a:solidFill>
                <a:latin typeface="Quicksand Bold"/>
                <a:ea typeface="Quicksand Bold"/>
                <a:cs typeface="Quicksand Bold"/>
                <a:sym typeface="Quicksand Bold"/>
              </a:rPr>
              <a:t>O</a:t>
            </a:r>
          </a:p>
        </p:txBody>
      </p:sp>
      <p:sp>
        <p:nvSpPr>
          <p:cNvPr id="28" name="TextBox 28"/>
          <p:cNvSpPr txBox="1"/>
          <p:nvPr/>
        </p:nvSpPr>
        <p:spPr>
          <a:xfrm>
            <a:off x="10109060" y="3620211"/>
            <a:ext cx="3322437" cy="895816"/>
          </a:xfrm>
          <a:prstGeom prst="rect">
            <a:avLst/>
          </a:prstGeom>
        </p:spPr>
        <p:txBody>
          <a:bodyPr lIns="0" tIns="0" rIns="0" bIns="0" rtlCol="0" anchor="t">
            <a:spAutoFit/>
          </a:bodyPr>
          <a:lstStyle/>
          <a:p>
            <a:pPr marL="0" lvl="0" indent="0" algn="ctr">
              <a:lnSpc>
                <a:spcPts val="3649"/>
              </a:lnSpc>
              <a:spcBef>
                <a:spcPct val="0"/>
              </a:spcBef>
            </a:pPr>
            <a:r>
              <a:rPr lang="en-US" sz="2606" b="1">
                <a:solidFill>
                  <a:srgbClr val="272366"/>
                </a:solidFill>
                <a:latin typeface="Arsenal Bold"/>
                <a:ea typeface="Arsenal Bold"/>
                <a:cs typeface="Arsenal Bold"/>
                <a:sym typeface="Arsenal Bold"/>
              </a:rPr>
              <a:t>Opportunities  (Oportunidades)</a:t>
            </a:r>
          </a:p>
        </p:txBody>
      </p:sp>
      <p:grpSp>
        <p:nvGrpSpPr>
          <p:cNvPr id="29" name="Group 29"/>
          <p:cNvGrpSpPr/>
          <p:nvPr/>
        </p:nvGrpSpPr>
        <p:grpSpPr>
          <a:xfrm>
            <a:off x="13366229" y="2961439"/>
            <a:ext cx="130536" cy="6557704"/>
            <a:chOff x="0" y="0"/>
            <a:chExt cx="34380" cy="1727132"/>
          </a:xfrm>
        </p:grpSpPr>
        <p:sp>
          <p:nvSpPr>
            <p:cNvPr id="30" name="Freeform 30"/>
            <p:cNvSpPr/>
            <p:nvPr/>
          </p:nvSpPr>
          <p:spPr>
            <a:xfrm>
              <a:off x="0" y="0"/>
              <a:ext cx="34380" cy="1727132"/>
            </a:xfrm>
            <a:custGeom>
              <a:avLst/>
              <a:gdLst/>
              <a:ahLst/>
              <a:cxnLst/>
              <a:rect l="l" t="t" r="r" b="b"/>
              <a:pathLst>
                <a:path w="34380" h="1727132">
                  <a:moveTo>
                    <a:pt x="0" y="0"/>
                  </a:moveTo>
                  <a:lnTo>
                    <a:pt x="34380" y="0"/>
                  </a:lnTo>
                  <a:lnTo>
                    <a:pt x="34380" y="1727132"/>
                  </a:lnTo>
                  <a:lnTo>
                    <a:pt x="0" y="1727132"/>
                  </a:lnTo>
                  <a:close/>
                </a:path>
              </a:pathLst>
            </a:custGeom>
            <a:solidFill>
              <a:srgbClr val="FBB603"/>
            </a:solidFill>
          </p:spPr>
          <p:txBody>
            <a:bodyPr/>
            <a:lstStyle/>
            <a:p>
              <a:endParaRPr lang="en-US"/>
            </a:p>
          </p:txBody>
        </p:sp>
        <p:sp>
          <p:nvSpPr>
            <p:cNvPr id="31" name="TextBox 31"/>
            <p:cNvSpPr txBox="1"/>
            <p:nvPr/>
          </p:nvSpPr>
          <p:spPr>
            <a:xfrm>
              <a:off x="0" y="-38100"/>
              <a:ext cx="34380" cy="1765232"/>
            </a:xfrm>
            <a:prstGeom prst="rect">
              <a:avLst/>
            </a:prstGeom>
          </p:spPr>
          <p:txBody>
            <a:bodyPr lIns="50800" tIns="50800" rIns="50800" bIns="50800" rtlCol="0" anchor="ctr"/>
            <a:lstStyle/>
            <a:p>
              <a:pPr algn="ctr">
                <a:lnSpc>
                  <a:spcPts val="2659"/>
                </a:lnSpc>
              </a:pPr>
              <a:endParaRPr/>
            </a:p>
          </p:txBody>
        </p:sp>
      </p:grpSp>
      <p:sp>
        <p:nvSpPr>
          <p:cNvPr id="32" name="TextBox 32"/>
          <p:cNvSpPr txBox="1"/>
          <p:nvPr/>
        </p:nvSpPr>
        <p:spPr>
          <a:xfrm>
            <a:off x="9113800" y="5086350"/>
            <a:ext cx="4082350" cy="3181182"/>
          </a:xfrm>
          <a:prstGeom prst="rect">
            <a:avLst/>
          </a:prstGeom>
        </p:spPr>
        <p:txBody>
          <a:bodyPr lIns="0" tIns="0" rIns="0" bIns="0" rtlCol="0" anchor="t">
            <a:spAutoFit/>
          </a:bodyPr>
          <a:lstStyle/>
          <a:p>
            <a:pPr marL="649131" lvl="1" indent="-324566" algn="l">
              <a:lnSpc>
                <a:spcPts val="4209"/>
              </a:lnSpc>
              <a:buFont typeface="Arial"/>
              <a:buChar char="•"/>
            </a:pPr>
            <a:r>
              <a:rPr lang="en-US" sz="3006">
                <a:solidFill>
                  <a:srgbClr val="272366"/>
                </a:solidFill>
                <a:latin typeface="Amiri"/>
                <a:ea typeface="Amiri"/>
                <a:cs typeface="Amiri"/>
                <a:sym typeface="Amiri"/>
              </a:rPr>
              <a:t>Aprimoramento no fluxo de concessão </a:t>
            </a:r>
          </a:p>
          <a:p>
            <a:pPr marL="649131" lvl="1" indent="-324566" algn="l">
              <a:lnSpc>
                <a:spcPts val="4209"/>
              </a:lnSpc>
              <a:buFont typeface="Arial"/>
              <a:buChar char="•"/>
            </a:pPr>
            <a:r>
              <a:rPr lang="en-US" sz="3006">
                <a:solidFill>
                  <a:srgbClr val="272366"/>
                </a:solidFill>
                <a:latin typeface="Amiri"/>
                <a:ea typeface="Amiri"/>
                <a:cs typeface="Amiri"/>
                <a:sym typeface="Amiri"/>
              </a:rPr>
              <a:t>Digitalização dos processos </a:t>
            </a:r>
          </a:p>
          <a:p>
            <a:pPr marL="649131" lvl="1" indent="-324566" algn="l">
              <a:lnSpc>
                <a:spcPts val="4209"/>
              </a:lnSpc>
              <a:buFont typeface="Arial"/>
              <a:buChar char="•"/>
            </a:pPr>
            <a:r>
              <a:rPr lang="en-US" sz="3006">
                <a:solidFill>
                  <a:srgbClr val="272366"/>
                </a:solidFill>
                <a:latin typeface="Amiri"/>
                <a:ea typeface="Amiri"/>
                <a:cs typeface="Amiri"/>
                <a:sym typeface="Amiri"/>
              </a:rPr>
              <a:t>Reformas previdenciárias </a:t>
            </a:r>
          </a:p>
        </p:txBody>
      </p:sp>
      <p:grpSp>
        <p:nvGrpSpPr>
          <p:cNvPr id="33" name="Group 33"/>
          <p:cNvGrpSpPr/>
          <p:nvPr/>
        </p:nvGrpSpPr>
        <p:grpSpPr>
          <a:xfrm>
            <a:off x="13725365" y="3419731"/>
            <a:ext cx="1275690" cy="1096296"/>
            <a:chOff x="0" y="0"/>
            <a:chExt cx="812800" cy="698500"/>
          </a:xfrm>
        </p:grpSpPr>
        <p:sp>
          <p:nvSpPr>
            <p:cNvPr id="34" name="Freeform 3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2160"/>
            </a:solidFill>
          </p:spPr>
          <p:txBody>
            <a:bodyPr/>
            <a:lstStyle/>
            <a:p>
              <a:endParaRPr lang="en-US"/>
            </a:p>
          </p:txBody>
        </p:sp>
        <p:sp>
          <p:nvSpPr>
            <p:cNvPr id="35" name="TextBox 3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36" name="TextBox 36"/>
          <p:cNvSpPr txBox="1"/>
          <p:nvPr/>
        </p:nvSpPr>
        <p:spPr>
          <a:xfrm>
            <a:off x="14100569" y="3509277"/>
            <a:ext cx="525282" cy="831479"/>
          </a:xfrm>
          <a:prstGeom prst="rect">
            <a:avLst/>
          </a:prstGeom>
        </p:spPr>
        <p:txBody>
          <a:bodyPr lIns="0" tIns="0" rIns="0" bIns="0" rtlCol="0" anchor="t">
            <a:spAutoFit/>
          </a:bodyPr>
          <a:lstStyle/>
          <a:p>
            <a:pPr marL="0" lvl="0" indent="0" algn="ctr">
              <a:lnSpc>
                <a:spcPts val="6868"/>
              </a:lnSpc>
              <a:spcBef>
                <a:spcPct val="0"/>
              </a:spcBef>
            </a:pPr>
            <a:r>
              <a:rPr lang="en-US" sz="4905" b="1">
                <a:solidFill>
                  <a:srgbClr val="FFFFFF"/>
                </a:solidFill>
                <a:latin typeface="Quicksand Bold"/>
                <a:ea typeface="Quicksand Bold"/>
                <a:cs typeface="Quicksand Bold"/>
                <a:sym typeface="Quicksand Bold"/>
              </a:rPr>
              <a:t>O</a:t>
            </a:r>
          </a:p>
        </p:txBody>
      </p:sp>
      <p:sp>
        <p:nvSpPr>
          <p:cNvPr id="37" name="TextBox 37"/>
          <p:cNvSpPr txBox="1"/>
          <p:nvPr/>
        </p:nvSpPr>
        <p:spPr>
          <a:xfrm>
            <a:off x="14854451" y="3620211"/>
            <a:ext cx="2100328" cy="895816"/>
          </a:xfrm>
          <a:prstGeom prst="rect">
            <a:avLst/>
          </a:prstGeom>
        </p:spPr>
        <p:txBody>
          <a:bodyPr lIns="0" tIns="0" rIns="0" bIns="0" rtlCol="0" anchor="t">
            <a:spAutoFit/>
          </a:bodyPr>
          <a:lstStyle/>
          <a:p>
            <a:pPr algn="ctr">
              <a:lnSpc>
                <a:spcPts val="3649"/>
              </a:lnSpc>
            </a:pPr>
            <a:r>
              <a:rPr lang="en-US" sz="2606" b="1">
                <a:solidFill>
                  <a:srgbClr val="272366"/>
                </a:solidFill>
                <a:latin typeface="Arsenal Bold"/>
                <a:ea typeface="Arsenal Bold"/>
                <a:cs typeface="Arsenal Bold"/>
                <a:sym typeface="Arsenal Bold"/>
              </a:rPr>
              <a:t>Threats </a:t>
            </a:r>
          </a:p>
          <a:p>
            <a:pPr marL="0" lvl="0" indent="0" algn="ctr">
              <a:lnSpc>
                <a:spcPts val="3649"/>
              </a:lnSpc>
              <a:spcBef>
                <a:spcPct val="0"/>
              </a:spcBef>
            </a:pPr>
            <a:r>
              <a:rPr lang="en-US" sz="2606" b="1">
                <a:solidFill>
                  <a:srgbClr val="272366"/>
                </a:solidFill>
                <a:latin typeface="Arsenal Bold"/>
                <a:ea typeface="Arsenal Bold"/>
                <a:cs typeface="Arsenal Bold"/>
                <a:sym typeface="Arsenal Bold"/>
              </a:rPr>
              <a:t>(Ameaças)</a:t>
            </a:r>
          </a:p>
        </p:txBody>
      </p:sp>
      <p:sp>
        <p:nvSpPr>
          <p:cNvPr id="38" name="TextBox 38"/>
          <p:cNvSpPr txBox="1"/>
          <p:nvPr/>
        </p:nvSpPr>
        <p:spPr>
          <a:xfrm>
            <a:off x="13820615" y="5086350"/>
            <a:ext cx="4082350" cy="3181182"/>
          </a:xfrm>
          <a:prstGeom prst="rect">
            <a:avLst/>
          </a:prstGeom>
        </p:spPr>
        <p:txBody>
          <a:bodyPr lIns="0" tIns="0" rIns="0" bIns="0" rtlCol="0" anchor="t">
            <a:spAutoFit/>
          </a:bodyPr>
          <a:lstStyle/>
          <a:p>
            <a:pPr marL="649131" lvl="1" indent="-324566" algn="l">
              <a:lnSpc>
                <a:spcPts val="4209"/>
              </a:lnSpc>
              <a:buFont typeface="Arial"/>
              <a:buChar char="•"/>
            </a:pPr>
            <a:r>
              <a:rPr lang="en-US" sz="3006">
                <a:solidFill>
                  <a:srgbClr val="272366"/>
                </a:solidFill>
                <a:latin typeface="Amiri"/>
                <a:ea typeface="Amiri"/>
                <a:cs typeface="Amiri"/>
                <a:sym typeface="Amiri"/>
              </a:rPr>
              <a:t>Possíveis sobrecargas no processo de concessão</a:t>
            </a:r>
          </a:p>
          <a:p>
            <a:pPr marL="649131" lvl="1" indent="-324566" algn="l">
              <a:lnSpc>
                <a:spcPts val="4209"/>
              </a:lnSpc>
              <a:buFont typeface="Arial"/>
              <a:buChar char="•"/>
            </a:pPr>
            <a:r>
              <a:rPr lang="en-US" sz="3006">
                <a:solidFill>
                  <a:srgbClr val="272366"/>
                </a:solidFill>
                <a:latin typeface="Amiri"/>
                <a:ea typeface="Amiri"/>
                <a:cs typeface="Amiri"/>
                <a:sym typeface="Amiri"/>
              </a:rPr>
              <a:t>Envelhecimento da população </a:t>
            </a:r>
          </a:p>
          <a:p>
            <a:pPr marL="649131" lvl="1" indent="-324566" algn="l">
              <a:lnSpc>
                <a:spcPts val="4209"/>
              </a:lnSpc>
              <a:buFont typeface="Arial"/>
              <a:buChar char="•"/>
            </a:pPr>
            <a:r>
              <a:rPr lang="en-US" sz="3006">
                <a:solidFill>
                  <a:srgbClr val="272366"/>
                </a:solidFill>
                <a:latin typeface="Amiri"/>
                <a:ea typeface="Amiri"/>
                <a:cs typeface="Amiri"/>
                <a:sym typeface="Amiri"/>
              </a:rPr>
              <a:t>Alterações legislativas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645" y="833317"/>
            <a:ext cx="6741358" cy="974741"/>
            <a:chOff x="0" y="0"/>
            <a:chExt cx="1544987" cy="223392"/>
          </a:xfrm>
        </p:grpSpPr>
        <p:sp>
          <p:nvSpPr>
            <p:cNvPr id="3" name="Freeform 3"/>
            <p:cNvSpPr/>
            <p:nvPr/>
          </p:nvSpPr>
          <p:spPr>
            <a:xfrm>
              <a:off x="0" y="0"/>
              <a:ext cx="1544987" cy="223392"/>
            </a:xfrm>
            <a:custGeom>
              <a:avLst/>
              <a:gdLst/>
              <a:ahLst/>
              <a:cxnLst/>
              <a:rect l="l" t="t" r="r" b="b"/>
              <a:pathLst>
                <a:path w="1544987" h="223392">
                  <a:moveTo>
                    <a:pt x="37898" y="0"/>
                  </a:moveTo>
                  <a:lnTo>
                    <a:pt x="1507089" y="0"/>
                  </a:lnTo>
                  <a:cubicBezTo>
                    <a:pt x="1517140" y="0"/>
                    <a:pt x="1526780" y="3993"/>
                    <a:pt x="1533887" y="11100"/>
                  </a:cubicBezTo>
                  <a:cubicBezTo>
                    <a:pt x="1540994" y="18207"/>
                    <a:pt x="1544987" y="27847"/>
                    <a:pt x="1544987" y="37898"/>
                  </a:cubicBezTo>
                  <a:lnTo>
                    <a:pt x="1544987" y="185494"/>
                  </a:lnTo>
                  <a:cubicBezTo>
                    <a:pt x="1544987" y="206424"/>
                    <a:pt x="1528019" y="223392"/>
                    <a:pt x="1507089" y="223392"/>
                  </a:cubicBezTo>
                  <a:lnTo>
                    <a:pt x="37898" y="223392"/>
                  </a:lnTo>
                  <a:cubicBezTo>
                    <a:pt x="16967" y="223392"/>
                    <a:pt x="0" y="206424"/>
                    <a:pt x="0" y="185494"/>
                  </a:cubicBezTo>
                  <a:lnTo>
                    <a:pt x="0" y="37898"/>
                  </a:lnTo>
                  <a:cubicBezTo>
                    <a:pt x="0" y="16967"/>
                    <a:pt x="16967" y="0"/>
                    <a:pt x="37898" y="0"/>
                  </a:cubicBezTo>
                  <a:close/>
                </a:path>
              </a:pathLst>
            </a:custGeom>
            <a:solidFill>
              <a:srgbClr val="000000">
                <a:alpha val="0"/>
              </a:srgbClr>
            </a:solidFill>
            <a:ln w="76200" cap="rnd">
              <a:solidFill>
                <a:srgbClr val="000000"/>
              </a:solidFill>
              <a:prstDash val="solid"/>
              <a:round/>
            </a:ln>
          </p:spPr>
          <p:txBody>
            <a:bodyPr/>
            <a:lstStyle/>
            <a:p>
              <a:endParaRPr lang="en-US"/>
            </a:p>
          </p:txBody>
        </p:sp>
        <p:sp>
          <p:nvSpPr>
            <p:cNvPr id="4" name="TextBox 4"/>
            <p:cNvSpPr txBox="1"/>
            <p:nvPr/>
          </p:nvSpPr>
          <p:spPr>
            <a:xfrm>
              <a:off x="0" y="-38100"/>
              <a:ext cx="1544987" cy="261492"/>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828533" y="744669"/>
            <a:ext cx="5919581" cy="952012"/>
          </a:xfrm>
          <a:prstGeom prst="rect">
            <a:avLst/>
          </a:prstGeom>
        </p:spPr>
        <p:txBody>
          <a:bodyPr lIns="0" tIns="0" rIns="0" bIns="0" rtlCol="0" anchor="t">
            <a:spAutoFit/>
          </a:bodyPr>
          <a:lstStyle/>
          <a:p>
            <a:pPr marL="0" lvl="0" indent="0" algn="ctr">
              <a:lnSpc>
                <a:spcPts val="6954"/>
              </a:lnSpc>
              <a:spcBef>
                <a:spcPct val="0"/>
              </a:spcBef>
            </a:pPr>
            <a:r>
              <a:rPr lang="en-US" sz="4967" b="1">
                <a:solidFill>
                  <a:srgbClr val="000000"/>
                </a:solidFill>
                <a:latin typeface="Futura Bold"/>
                <a:ea typeface="Futura Bold"/>
                <a:cs typeface="Futura Bold"/>
                <a:sym typeface="Futura Bold"/>
              </a:rPr>
              <a:t>SWOT - Arrecadação </a:t>
            </a:r>
          </a:p>
        </p:txBody>
      </p:sp>
      <p:grpSp>
        <p:nvGrpSpPr>
          <p:cNvPr id="6" name="Group 6"/>
          <p:cNvGrpSpPr/>
          <p:nvPr/>
        </p:nvGrpSpPr>
        <p:grpSpPr>
          <a:xfrm>
            <a:off x="213454" y="3419731"/>
            <a:ext cx="1275690" cy="1096296"/>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2160"/>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588658" y="3509277"/>
            <a:ext cx="525282" cy="831479"/>
          </a:xfrm>
          <a:prstGeom prst="rect">
            <a:avLst/>
          </a:prstGeom>
        </p:spPr>
        <p:txBody>
          <a:bodyPr lIns="0" tIns="0" rIns="0" bIns="0" rtlCol="0" anchor="t">
            <a:spAutoFit/>
          </a:bodyPr>
          <a:lstStyle/>
          <a:p>
            <a:pPr marL="0" lvl="0" indent="0" algn="ctr">
              <a:lnSpc>
                <a:spcPts val="6868"/>
              </a:lnSpc>
              <a:spcBef>
                <a:spcPct val="0"/>
              </a:spcBef>
            </a:pPr>
            <a:r>
              <a:rPr lang="en-US" sz="4905" b="1" u="none" strike="noStrike">
                <a:solidFill>
                  <a:srgbClr val="FFFFFF"/>
                </a:solidFill>
                <a:latin typeface="Quicksand Bold"/>
                <a:ea typeface="Quicksand Bold"/>
                <a:cs typeface="Quicksand Bold"/>
                <a:sym typeface="Quicksand Bold"/>
              </a:rPr>
              <a:t>S</a:t>
            </a:r>
          </a:p>
        </p:txBody>
      </p:sp>
      <p:sp>
        <p:nvSpPr>
          <p:cNvPr id="10" name="TextBox 10"/>
          <p:cNvSpPr txBox="1"/>
          <p:nvPr/>
        </p:nvSpPr>
        <p:spPr>
          <a:xfrm>
            <a:off x="1489144" y="3620211"/>
            <a:ext cx="1993306" cy="895816"/>
          </a:xfrm>
          <a:prstGeom prst="rect">
            <a:avLst/>
          </a:prstGeom>
        </p:spPr>
        <p:txBody>
          <a:bodyPr lIns="0" tIns="0" rIns="0" bIns="0" rtlCol="0" anchor="t">
            <a:spAutoFit/>
          </a:bodyPr>
          <a:lstStyle/>
          <a:p>
            <a:pPr marL="0" lvl="0" indent="0" algn="ctr">
              <a:lnSpc>
                <a:spcPts val="3649"/>
              </a:lnSpc>
              <a:spcBef>
                <a:spcPct val="0"/>
              </a:spcBef>
            </a:pPr>
            <a:r>
              <a:rPr lang="en-US" sz="2606" b="1">
                <a:solidFill>
                  <a:srgbClr val="272366"/>
                </a:solidFill>
                <a:latin typeface="Arsenal Bold"/>
                <a:ea typeface="Arsenal Bold"/>
                <a:cs typeface="Arsenal Bold"/>
                <a:sym typeface="Arsenal Bold"/>
              </a:rPr>
              <a:t>Strengths  (Forças)</a:t>
            </a:r>
          </a:p>
        </p:txBody>
      </p:sp>
      <p:grpSp>
        <p:nvGrpSpPr>
          <p:cNvPr id="11" name="Group 11"/>
          <p:cNvGrpSpPr/>
          <p:nvPr/>
        </p:nvGrpSpPr>
        <p:grpSpPr>
          <a:xfrm>
            <a:off x="4073958" y="2961439"/>
            <a:ext cx="130536" cy="6557704"/>
            <a:chOff x="0" y="0"/>
            <a:chExt cx="34380" cy="1727132"/>
          </a:xfrm>
        </p:grpSpPr>
        <p:sp>
          <p:nvSpPr>
            <p:cNvPr id="12" name="Freeform 12"/>
            <p:cNvSpPr/>
            <p:nvPr/>
          </p:nvSpPr>
          <p:spPr>
            <a:xfrm>
              <a:off x="0" y="0"/>
              <a:ext cx="34380" cy="1727132"/>
            </a:xfrm>
            <a:custGeom>
              <a:avLst/>
              <a:gdLst/>
              <a:ahLst/>
              <a:cxnLst/>
              <a:rect l="l" t="t" r="r" b="b"/>
              <a:pathLst>
                <a:path w="34380" h="1727132">
                  <a:moveTo>
                    <a:pt x="0" y="0"/>
                  </a:moveTo>
                  <a:lnTo>
                    <a:pt x="34380" y="0"/>
                  </a:lnTo>
                  <a:lnTo>
                    <a:pt x="34380" y="1727132"/>
                  </a:lnTo>
                  <a:lnTo>
                    <a:pt x="0" y="1727132"/>
                  </a:lnTo>
                  <a:close/>
                </a:path>
              </a:pathLst>
            </a:custGeom>
            <a:solidFill>
              <a:srgbClr val="FBB603"/>
            </a:solidFill>
          </p:spPr>
          <p:txBody>
            <a:bodyPr/>
            <a:lstStyle/>
            <a:p>
              <a:endParaRPr lang="en-US"/>
            </a:p>
          </p:txBody>
        </p:sp>
        <p:sp>
          <p:nvSpPr>
            <p:cNvPr id="13" name="TextBox 13"/>
            <p:cNvSpPr txBox="1"/>
            <p:nvPr/>
          </p:nvSpPr>
          <p:spPr>
            <a:xfrm>
              <a:off x="0" y="-38100"/>
              <a:ext cx="34380" cy="1765232"/>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80572" y="5086350"/>
            <a:ext cx="3893386" cy="1580982"/>
          </a:xfrm>
          <a:prstGeom prst="rect">
            <a:avLst/>
          </a:prstGeom>
        </p:spPr>
        <p:txBody>
          <a:bodyPr lIns="0" tIns="0" rIns="0" bIns="0" rtlCol="0" anchor="t">
            <a:spAutoFit/>
          </a:bodyPr>
          <a:lstStyle/>
          <a:p>
            <a:pPr marL="649131" lvl="1" indent="-324566" algn="l">
              <a:lnSpc>
                <a:spcPts val="4209"/>
              </a:lnSpc>
              <a:buFont typeface="Arial"/>
              <a:buChar char="•"/>
            </a:pPr>
            <a:r>
              <a:rPr lang="en-US" sz="3006">
                <a:solidFill>
                  <a:srgbClr val="272366"/>
                </a:solidFill>
                <a:latin typeface="Amiri"/>
                <a:ea typeface="Amiri"/>
                <a:cs typeface="Amiri"/>
                <a:sym typeface="Amiri"/>
              </a:rPr>
              <a:t>Repasses regulares </a:t>
            </a:r>
          </a:p>
          <a:p>
            <a:pPr marL="649131" lvl="1" indent="-324566" algn="l">
              <a:lnSpc>
                <a:spcPts val="4209"/>
              </a:lnSpc>
              <a:buFont typeface="Arial"/>
              <a:buChar char="•"/>
            </a:pPr>
            <a:r>
              <a:rPr lang="en-US" sz="3006">
                <a:solidFill>
                  <a:srgbClr val="272366"/>
                </a:solidFill>
                <a:latin typeface="Amiri"/>
                <a:ea typeface="Amiri"/>
                <a:cs typeface="Amiri"/>
                <a:sym typeface="Amiri"/>
              </a:rPr>
              <a:t>Ausência de défict </a:t>
            </a:r>
          </a:p>
          <a:p>
            <a:pPr marL="649131" lvl="1" indent="-324566" algn="l">
              <a:lnSpc>
                <a:spcPts val="4209"/>
              </a:lnSpc>
              <a:buFont typeface="Arial"/>
              <a:buChar char="•"/>
            </a:pPr>
            <a:r>
              <a:rPr lang="en-US" sz="3006">
                <a:solidFill>
                  <a:srgbClr val="272366"/>
                </a:solidFill>
                <a:latin typeface="Amiri"/>
                <a:ea typeface="Amiri"/>
                <a:cs typeface="Amiri"/>
                <a:sym typeface="Amiri"/>
              </a:rPr>
              <a:t>Controle de receitas </a:t>
            </a:r>
          </a:p>
        </p:txBody>
      </p:sp>
      <p:grpSp>
        <p:nvGrpSpPr>
          <p:cNvPr id="15" name="Group 15"/>
          <p:cNvGrpSpPr/>
          <p:nvPr/>
        </p:nvGrpSpPr>
        <p:grpSpPr>
          <a:xfrm>
            <a:off x="4428761" y="3419731"/>
            <a:ext cx="1275690" cy="1096296"/>
            <a:chOff x="0" y="0"/>
            <a:chExt cx="812800" cy="698500"/>
          </a:xfrm>
        </p:grpSpPr>
        <p:sp>
          <p:nvSpPr>
            <p:cNvPr id="16" name="Freeform 16"/>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2160"/>
            </a:solidFill>
          </p:spPr>
          <p:txBody>
            <a:bodyPr/>
            <a:lstStyle/>
            <a:p>
              <a:endParaRPr lang="en-US"/>
            </a:p>
          </p:txBody>
        </p:sp>
        <p:sp>
          <p:nvSpPr>
            <p:cNvPr id="17" name="TextBox 17"/>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4803965" y="3509277"/>
            <a:ext cx="525282" cy="831479"/>
          </a:xfrm>
          <a:prstGeom prst="rect">
            <a:avLst/>
          </a:prstGeom>
        </p:spPr>
        <p:txBody>
          <a:bodyPr lIns="0" tIns="0" rIns="0" bIns="0" rtlCol="0" anchor="t">
            <a:spAutoFit/>
          </a:bodyPr>
          <a:lstStyle/>
          <a:p>
            <a:pPr marL="0" lvl="0" indent="0" algn="ctr">
              <a:lnSpc>
                <a:spcPts val="6868"/>
              </a:lnSpc>
              <a:spcBef>
                <a:spcPct val="0"/>
              </a:spcBef>
            </a:pPr>
            <a:r>
              <a:rPr lang="en-US" sz="4905" b="1">
                <a:solidFill>
                  <a:srgbClr val="FFFFFF"/>
                </a:solidFill>
                <a:latin typeface="Quicksand Bold"/>
                <a:ea typeface="Quicksand Bold"/>
                <a:cs typeface="Quicksand Bold"/>
                <a:sym typeface="Quicksand Bold"/>
              </a:rPr>
              <a:t>W</a:t>
            </a:r>
          </a:p>
        </p:txBody>
      </p:sp>
      <p:sp>
        <p:nvSpPr>
          <p:cNvPr id="19" name="TextBox 19"/>
          <p:cNvSpPr txBox="1"/>
          <p:nvPr/>
        </p:nvSpPr>
        <p:spPr>
          <a:xfrm>
            <a:off x="5933051" y="3620211"/>
            <a:ext cx="2188962" cy="895816"/>
          </a:xfrm>
          <a:prstGeom prst="rect">
            <a:avLst/>
          </a:prstGeom>
        </p:spPr>
        <p:txBody>
          <a:bodyPr lIns="0" tIns="0" rIns="0" bIns="0" rtlCol="0" anchor="t">
            <a:spAutoFit/>
          </a:bodyPr>
          <a:lstStyle/>
          <a:p>
            <a:pPr marL="0" lvl="0" indent="0" algn="ctr">
              <a:lnSpc>
                <a:spcPts val="3649"/>
              </a:lnSpc>
              <a:spcBef>
                <a:spcPct val="0"/>
              </a:spcBef>
            </a:pPr>
            <a:r>
              <a:rPr lang="en-US" sz="2606" b="1">
                <a:solidFill>
                  <a:srgbClr val="272366"/>
                </a:solidFill>
                <a:latin typeface="Arsenal Bold"/>
                <a:ea typeface="Arsenal Bold"/>
                <a:cs typeface="Arsenal Bold"/>
                <a:sym typeface="Arsenal Bold"/>
              </a:rPr>
              <a:t>Weaknesses  (Fraqueza)</a:t>
            </a:r>
          </a:p>
        </p:txBody>
      </p:sp>
      <p:sp>
        <p:nvSpPr>
          <p:cNvPr id="20" name="TextBox 20"/>
          <p:cNvSpPr txBox="1"/>
          <p:nvPr/>
        </p:nvSpPr>
        <p:spPr>
          <a:xfrm>
            <a:off x="4432257" y="5086350"/>
            <a:ext cx="4322407" cy="2647782"/>
          </a:xfrm>
          <a:prstGeom prst="rect">
            <a:avLst/>
          </a:prstGeom>
        </p:spPr>
        <p:txBody>
          <a:bodyPr lIns="0" tIns="0" rIns="0" bIns="0" rtlCol="0" anchor="t">
            <a:spAutoFit/>
          </a:bodyPr>
          <a:lstStyle/>
          <a:p>
            <a:pPr marL="649131" lvl="1" indent="-324566" algn="l">
              <a:lnSpc>
                <a:spcPts val="4209"/>
              </a:lnSpc>
              <a:buFont typeface="Arial"/>
              <a:buChar char="•"/>
            </a:pPr>
            <a:r>
              <a:rPr lang="en-US" sz="3006">
                <a:solidFill>
                  <a:srgbClr val="272366"/>
                </a:solidFill>
                <a:latin typeface="Amiri"/>
                <a:ea typeface="Amiri"/>
                <a:cs typeface="Amiri"/>
                <a:sym typeface="Amiri"/>
              </a:rPr>
              <a:t>Baixa relação de ativos para aposentados </a:t>
            </a:r>
          </a:p>
          <a:p>
            <a:pPr marL="649131" lvl="1" indent="-324566" algn="l">
              <a:lnSpc>
                <a:spcPts val="4209"/>
              </a:lnSpc>
              <a:buFont typeface="Arial"/>
              <a:buChar char="•"/>
            </a:pPr>
            <a:r>
              <a:rPr lang="en-US" sz="3006">
                <a:solidFill>
                  <a:srgbClr val="272366"/>
                </a:solidFill>
                <a:latin typeface="Amiri"/>
                <a:ea typeface="Amiri"/>
                <a:cs typeface="Amiri"/>
                <a:sym typeface="Amiri"/>
              </a:rPr>
              <a:t>Dependência do município </a:t>
            </a:r>
          </a:p>
          <a:p>
            <a:pPr marL="649131" lvl="1" indent="-324566" algn="l">
              <a:lnSpc>
                <a:spcPts val="4209"/>
              </a:lnSpc>
              <a:buFont typeface="Arial"/>
              <a:buChar char="•"/>
            </a:pPr>
            <a:r>
              <a:rPr lang="en-US" sz="3006">
                <a:solidFill>
                  <a:srgbClr val="272366"/>
                </a:solidFill>
                <a:latin typeface="Amiri"/>
                <a:ea typeface="Amiri"/>
                <a:cs typeface="Amiri"/>
                <a:sym typeface="Amiri"/>
              </a:rPr>
              <a:t>Défict atuarial </a:t>
            </a:r>
          </a:p>
        </p:txBody>
      </p:sp>
      <p:grpSp>
        <p:nvGrpSpPr>
          <p:cNvPr id="21" name="Group 21"/>
          <p:cNvGrpSpPr/>
          <p:nvPr/>
        </p:nvGrpSpPr>
        <p:grpSpPr>
          <a:xfrm>
            <a:off x="8754664" y="2961439"/>
            <a:ext cx="130536" cy="6557704"/>
            <a:chOff x="0" y="0"/>
            <a:chExt cx="34380" cy="1727132"/>
          </a:xfrm>
        </p:grpSpPr>
        <p:sp>
          <p:nvSpPr>
            <p:cNvPr id="22" name="Freeform 22"/>
            <p:cNvSpPr/>
            <p:nvPr/>
          </p:nvSpPr>
          <p:spPr>
            <a:xfrm>
              <a:off x="0" y="0"/>
              <a:ext cx="34380" cy="1727132"/>
            </a:xfrm>
            <a:custGeom>
              <a:avLst/>
              <a:gdLst/>
              <a:ahLst/>
              <a:cxnLst/>
              <a:rect l="l" t="t" r="r" b="b"/>
              <a:pathLst>
                <a:path w="34380" h="1727132">
                  <a:moveTo>
                    <a:pt x="0" y="0"/>
                  </a:moveTo>
                  <a:lnTo>
                    <a:pt x="34380" y="0"/>
                  </a:lnTo>
                  <a:lnTo>
                    <a:pt x="34380" y="1727132"/>
                  </a:lnTo>
                  <a:lnTo>
                    <a:pt x="0" y="1727132"/>
                  </a:lnTo>
                  <a:close/>
                </a:path>
              </a:pathLst>
            </a:custGeom>
            <a:solidFill>
              <a:srgbClr val="FBB603"/>
            </a:solidFill>
          </p:spPr>
          <p:txBody>
            <a:bodyPr/>
            <a:lstStyle/>
            <a:p>
              <a:endParaRPr lang="en-US"/>
            </a:p>
          </p:txBody>
        </p:sp>
        <p:sp>
          <p:nvSpPr>
            <p:cNvPr id="23" name="TextBox 23"/>
            <p:cNvSpPr txBox="1"/>
            <p:nvPr/>
          </p:nvSpPr>
          <p:spPr>
            <a:xfrm>
              <a:off x="0" y="-38100"/>
              <a:ext cx="34380" cy="1765232"/>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9208574" y="3419731"/>
            <a:ext cx="1275690" cy="1096296"/>
            <a:chOff x="0" y="0"/>
            <a:chExt cx="812800" cy="698500"/>
          </a:xfrm>
        </p:grpSpPr>
        <p:sp>
          <p:nvSpPr>
            <p:cNvPr id="25" name="Freeform 25"/>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2160"/>
            </a:solidFill>
          </p:spPr>
          <p:txBody>
            <a:bodyPr/>
            <a:lstStyle/>
            <a:p>
              <a:endParaRPr lang="en-US"/>
            </a:p>
          </p:txBody>
        </p:sp>
        <p:sp>
          <p:nvSpPr>
            <p:cNvPr id="26" name="TextBox 26"/>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27" name="TextBox 27"/>
          <p:cNvSpPr txBox="1"/>
          <p:nvPr/>
        </p:nvSpPr>
        <p:spPr>
          <a:xfrm>
            <a:off x="9583778" y="3509277"/>
            <a:ext cx="525282" cy="831479"/>
          </a:xfrm>
          <a:prstGeom prst="rect">
            <a:avLst/>
          </a:prstGeom>
        </p:spPr>
        <p:txBody>
          <a:bodyPr lIns="0" tIns="0" rIns="0" bIns="0" rtlCol="0" anchor="t">
            <a:spAutoFit/>
          </a:bodyPr>
          <a:lstStyle/>
          <a:p>
            <a:pPr marL="0" lvl="0" indent="0" algn="ctr">
              <a:lnSpc>
                <a:spcPts val="6868"/>
              </a:lnSpc>
              <a:spcBef>
                <a:spcPct val="0"/>
              </a:spcBef>
            </a:pPr>
            <a:r>
              <a:rPr lang="en-US" sz="4905" b="1">
                <a:solidFill>
                  <a:srgbClr val="FFFFFF"/>
                </a:solidFill>
                <a:latin typeface="Quicksand Bold"/>
                <a:ea typeface="Quicksand Bold"/>
                <a:cs typeface="Quicksand Bold"/>
                <a:sym typeface="Quicksand Bold"/>
              </a:rPr>
              <a:t>O</a:t>
            </a:r>
          </a:p>
        </p:txBody>
      </p:sp>
      <p:sp>
        <p:nvSpPr>
          <p:cNvPr id="28" name="TextBox 28"/>
          <p:cNvSpPr txBox="1"/>
          <p:nvPr/>
        </p:nvSpPr>
        <p:spPr>
          <a:xfrm>
            <a:off x="10109060" y="3620211"/>
            <a:ext cx="3322437" cy="895816"/>
          </a:xfrm>
          <a:prstGeom prst="rect">
            <a:avLst/>
          </a:prstGeom>
        </p:spPr>
        <p:txBody>
          <a:bodyPr lIns="0" tIns="0" rIns="0" bIns="0" rtlCol="0" anchor="t">
            <a:spAutoFit/>
          </a:bodyPr>
          <a:lstStyle/>
          <a:p>
            <a:pPr marL="0" lvl="0" indent="0" algn="ctr">
              <a:lnSpc>
                <a:spcPts val="3649"/>
              </a:lnSpc>
              <a:spcBef>
                <a:spcPct val="0"/>
              </a:spcBef>
            </a:pPr>
            <a:r>
              <a:rPr lang="en-US" sz="2606" b="1">
                <a:solidFill>
                  <a:srgbClr val="272366"/>
                </a:solidFill>
                <a:latin typeface="Arsenal Bold"/>
                <a:ea typeface="Arsenal Bold"/>
                <a:cs typeface="Arsenal Bold"/>
                <a:sym typeface="Arsenal Bold"/>
              </a:rPr>
              <a:t>Opportunities  (Oportunidades)</a:t>
            </a:r>
          </a:p>
        </p:txBody>
      </p:sp>
      <p:grpSp>
        <p:nvGrpSpPr>
          <p:cNvPr id="29" name="Group 29"/>
          <p:cNvGrpSpPr/>
          <p:nvPr/>
        </p:nvGrpSpPr>
        <p:grpSpPr>
          <a:xfrm>
            <a:off x="13366229" y="2961439"/>
            <a:ext cx="130536" cy="6557704"/>
            <a:chOff x="0" y="0"/>
            <a:chExt cx="34380" cy="1727132"/>
          </a:xfrm>
        </p:grpSpPr>
        <p:sp>
          <p:nvSpPr>
            <p:cNvPr id="30" name="Freeform 30"/>
            <p:cNvSpPr/>
            <p:nvPr/>
          </p:nvSpPr>
          <p:spPr>
            <a:xfrm>
              <a:off x="0" y="0"/>
              <a:ext cx="34380" cy="1727132"/>
            </a:xfrm>
            <a:custGeom>
              <a:avLst/>
              <a:gdLst/>
              <a:ahLst/>
              <a:cxnLst/>
              <a:rect l="l" t="t" r="r" b="b"/>
              <a:pathLst>
                <a:path w="34380" h="1727132">
                  <a:moveTo>
                    <a:pt x="0" y="0"/>
                  </a:moveTo>
                  <a:lnTo>
                    <a:pt x="34380" y="0"/>
                  </a:lnTo>
                  <a:lnTo>
                    <a:pt x="34380" y="1727132"/>
                  </a:lnTo>
                  <a:lnTo>
                    <a:pt x="0" y="1727132"/>
                  </a:lnTo>
                  <a:close/>
                </a:path>
              </a:pathLst>
            </a:custGeom>
            <a:solidFill>
              <a:srgbClr val="FBB603"/>
            </a:solidFill>
          </p:spPr>
          <p:txBody>
            <a:bodyPr/>
            <a:lstStyle/>
            <a:p>
              <a:endParaRPr lang="en-US"/>
            </a:p>
          </p:txBody>
        </p:sp>
        <p:sp>
          <p:nvSpPr>
            <p:cNvPr id="31" name="TextBox 31"/>
            <p:cNvSpPr txBox="1"/>
            <p:nvPr/>
          </p:nvSpPr>
          <p:spPr>
            <a:xfrm>
              <a:off x="0" y="-38100"/>
              <a:ext cx="34380" cy="1765232"/>
            </a:xfrm>
            <a:prstGeom prst="rect">
              <a:avLst/>
            </a:prstGeom>
          </p:spPr>
          <p:txBody>
            <a:bodyPr lIns="50800" tIns="50800" rIns="50800" bIns="50800" rtlCol="0" anchor="ctr"/>
            <a:lstStyle/>
            <a:p>
              <a:pPr algn="ctr">
                <a:lnSpc>
                  <a:spcPts val="2659"/>
                </a:lnSpc>
              </a:pPr>
              <a:endParaRPr/>
            </a:p>
          </p:txBody>
        </p:sp>
      </p:grpSp>
      <p:sp>
        <p:nvSpPr>
          <p:cNvPr id="32" name="TextBox 32"/>
          <p:cNvSpPr txBox="1"/>
          <p:nvPr/>
        </p:nvSpPr>
        <p:spPr>
          <a:xfrm>
            <a:off x="9113800" y="5086350"/>
            <a:ext cx="4082350" cy="2647782"/>
          </a:xfrm>
          <a:prstGeom prst="rect">
            <a:avLst/>
          </a:prstGeom>
        </p:spPr>
        <p:txBody>
          <a:bodyPr lIns="0" tIns="0" rIns="0" bIns="0" rtlCol="0" anchor="t">
            <a:spAutoFit/>
          </a:bodyPr>
          <a:lstStyle/>
          <a:p>
            <a:pPr marL="649131" lvl="1" indent="-324566" algn="l">
              <a:lnSpc>
                <a:spcPts val="4209"/>
              </a:lnSpc>
              <a:buFont typeface="Arial"/>
              <a:buChar char="•"/>
            </a:pPr>
            <a:r>
              <a:rPr lang="en-US" sz="3006">
                <a:solidFill>
                  <a:srgbClr val="272366"/>
                </a:solidFill>
                <a:latin typeface="Amiri"/>
                <a:ea typeface="Amiri"/>
                <a:cs typeface="Amiri"/>
                <a:sym typeface="Amiri"/>
              </a:rPr>
              <a:t>Aumento da base de servidores ativos </a:t>
            </a:r>
          </a:p>
          <a:p>
            <a:pPr marL="649131" lvl="1" indent="-324566" algn="l">
              <a:lnSpc>
                <a:spcPts val="4209"/>
              </a:lnSpc>
              <a:buFont typeface="Arial"/>
              <a:buChar char="•"/>
            </a:pPr>
            <a:r>
              <a:rPr lang="en-US" sz="3006">
                <a:solidFill>
                  <a:srgbClr val="272366"/>
                </a:solidFill>
                <a:latin typeface="Amiri"/>
                <a:ea typeface="Amiri"/>
                <a:cs typeface="Amiri"/>
                <a:sym typeface="Amiri"/>
              </a:rPr>
              <a:t>Revisão de alíquotas </a:t>
            </a:r>
          </a:p>
          <a:p>
            <a:pPr marL="649131" lvl="1" indent="-324566" algn="l">
              <a:lnSpc>
                <a:spcPts val="4209"/>
              </a:lnSpc>
              <a:buFont typeface="Arial"/>
              <a:buChar char="•"/>
            </a:pPr>
            <a:r>
              <a:rPr lang="en-US" sz="3006">
                <a:solidFill>
                  <a:srgbClr val="272366"/>
                </a:solidFill>
                <a:latin typeface="Amiri"/>
                <a:ea typeface="Amiri"/>
                <a:cs typeface="Amiri"/>
                <a:sym typeface="Amiri"/>
              </a:rPr>
              <a:t>Diversificação de receitas </a:t>
            </a:r>
          </a:p>
        </p:txBody>
      </p:sp>
      <p:grpSp>
        <p:nvGrpSpPr>
          <p:cNvPr id="33" name="Group 33"/>
          <p:cNvGrpSpPr/>
          <p:nvPr/>
        </p:nvGrpSpPr>
        <p:grpSpPr>
          <a:xfrm>
            <a:off x="13725365" y="3419731"/>
            <a:ext cx="1275690" cy="1096296"/>
            <a:chOff x="0" y="0"/>
            <a:chExt cx="812800" cy="698500"/>
          </a:xfrm>
        </p:grpSpPr>
        <p:sp>
          <p:nvSpPr>
            <p:cNvPr id="34" name="Freeform 3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2160"/>
            </a:solidFill>
          </p:spPr>
          <p:txBody>
            <a:bodyPr/>
            <a:lstStyle/>
            <a:p>
              <a:endParaRPr lang="en-US"/>
            </a:p>
          </p:txBody>
        </p:sp>
        <p:sp>
          <p:nvSpPr>
            <p:cNvPr id="35" name="TextBox 3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36" name="TextBox 36"/>
          <p:cNvSpPr txBox="1"/>
          <p:nvPr/>
        </p:nvSpPr>
        <p:spPr>
          <a:xfrm>
            <a:off x="14100569" y="3509277"/>
            <a:ext cx="525282" cy="831479"/>
          </a:xfrm>
          <a:prstGeom prst="rect">
            <a:avLst/>
          </a:prstGeom>
        </p:spPr>
        <p:txBody>
          <a:bodyPr lIns="0" tIns="0" rIns="0" bIns="0" rtlCol="0" anchor="t">
            <a:spAutoFit/>
          </a:bodyPr>
          <a:lstStyle/>
          <a:p>
            <a:pPr marL="0" lvl="0" indent="0" algn="ctr">
              <a:lnSpc>
                <a:spcPts val="6868"/>
              </a:lnSpc>
              <a:spcBef>
                <a:spcPct val="0"/>
              </a:spcBef>
            </a:pPr>
            <a:r>
              <a:rPr lang="en-US" sz="4905" b="1">
                <a:solidFill>
                  <a:srgbClr val="FFFFFF"/>
                </a:solidFill>
                <a:latin typeface="Quicksand Bold"/>
                <a:ea typeface="Quicksand Bold"/>
                <a:cs typeface="Quicksand Bold"/>
                <a:sym typeface="Quicksand Bold"/>
              </a:rPr>
              <a:t>O</a:t>
            </a:r>
          </a:p>
        </p:txBody>
      </p:sp>
      <p:sp>
        <p:nvSpPr>
          <p:cNvPr id="37" name="TextBox 37"/>
          <p:cNvSpPr txBox="1"/>
          <p:nvPr/>
        </p:nvSpPr>
        <p:spPr>
          <a:xfrm>
            <a:off x="14854451" y="3620211"/>
            <a:ext cx="2100328" cy="895816"/>
          </a:xfrm>
          <a:prstGeom prst="rect">
            <a:avLst/>
          </a:prstGeom>
        </p:spPr>
        <p:txBody>
          <a:bodyPr lIns="0" tIns="0" rIns="0" bIns="0" rtlCol="0" anchor="t">
            <a:spAutoFit/>
          </a:bodyPr>
          <a:lstStyle/>
          <a:p>
            <a:pPr algn="ctr">
              <a:lnSpc>
                <a:spcPts val="3649"/>
              </a:lnSpc>
            </a:pPr>
            <a:r>
              <a:rPr lang="en-US" sz="2606" b="1">
                <a:solidFill>
                  <a:srgbClr val="272366"/>
                </a:solidFill>
                <a:latin typeface="Arsenal Bold"/>
                <a:ea typeface="Arsenal Bold"/>
                <a:cs typeface="Arsenal Bold"/>
                <a:sym typeface="Arsenal Bold"/>
              </a:rPr>
              <a:t>Threats </a:t>
            </a:r>
          </a:p>
          <a:p>
            <a:pPr marL="0" lvl="0" indent="0" algn="ctr">
              <a:lnSpc>
                <a:spcPts val="3649"/>
              </a:lnSpc>
              <a:spcBef>
                <a:spcPct val="0"/>
              </a:spcBef>
            </a:pPr>
            <a:r>
              <a:rPr lang="en-US" sz="2606" b="1">
                <a:solidFill>
                  <a:srgbClr val="272366"/>
                </a:solidFill>
                <a:latin typeface="Arsenal Bold"/>
                <a:ea typeface="Arsenal Bold"/>
                <a:cs typeface="Arsenal Bold"/>
                <a:sym typeface="Arsenal Bold"/>
              </a:rPr>
              <a:t>(Ameaças)</a:t>
            </a:r>
          </a:p>
        </p:txBody>
      </p:sp>
      <p:sp>
        <p:nvSpPr>
          <p:cNvPr id="38" name="TextBox 38"/>
          <p:cNvSpPr txBox="1"/>
          <p:nvPr/>
        </p:nvSpPr>
        <p:spPr>
          <a:xfrm>
            <a:off x="13820615" y="5086350"/>
            <a:ext cx="4082350" cy="2114382"/>
          </a:xfrm>
          <a:prstGeom prst="rect">
            <a:avLst/>
          </a:prstGeom>
        </p:spPr>
        <p:txBody>
          <a:bodyPr lIns="0" tIns="0" rIns="0" bIns="0" rtlCol="0" anchor="t">
            <a:spAutoFit/>
          </a:bodyPr>
          <a:lstStyle/>
          <a:p>
            <a:pPr marL="649131" lvl="1" indent="-324566" algn="l">
              <a:lnSpc>
                <a:spcPts val="4209"/>
              </a:lnSpc>
              <a:buFont typeface="Arial"/>
              <a:buChar char="•"/>
            </a:pPr>
            <a:r>
              <a:rPr lang="en-US" sz="3006">
                <a:solidFill>
                  <a:srgbClr val="272366"/>
                </a:solidFill>
                <a:latin typeface="Amiri"/>
                <a:ea typeface="Amiri"/>
                <a:cs typeface="Amiri"/>
                <a:sym typeface="Amiri"/>
              </a:rPr>
              <a:t>Desequilíbrio demográfico </a:t>
            </a:r>
          </a:p>
          <a:p>
            <a:pPr marL="649131" lvl="1" indent="-324566" algn="l">
              <a:lnSpc>
                <a:spcPts val="4209"/>
              </a:lnSpc>
              <a:buFont typeface="Arial"/>
              <a:buChar char="•"/>
            </a:pPr>
            <a:r>
              <a:rPr lang="en-US" sz="3006">
                <a:solidFill>
                  <a:srgbClr val="272366"/>
                </a:solidFill>
                <a:latin typeface="Amiri"/>
                <a:ea typeface="Amiri"/>
                <a:cs typeface="Amiri"/>
                <a:sym typeface="Amiri"/>
              </a:rPr>
              <a:t>Crise econômica </a:t>
            </a:r>
          </a:p>
          <a:p>
            <a:pPr marL="649131" lvl="1" indent="-324566" algn="l">
              <a:lnSpc>
                <a:spcPts val="4209"/>
              </a:lnSpc>
              <a:buFont typeface="Arial"/>
              <a:buChar char="•"/>
            </a:pPr>
            <a:r>
              <a:rPr lang="en-US" sz="3006">
                <a:solidFill>
                  <a:srgbClr val="272366"/>
                </a:solidFill>
                <a:latin typeface="Amiri"/>
                <a:ea typeface="Amiri"/>
                <a:cs typeface="Amiri"/>
                <a:sym typeface="Amiri"/>
              </a:rPr>
              <a:t>Evasão de servidores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645" y="833317"/>
            <a:ext cx="11018742" cy="974741"/>
            <a:chOff x="0" y="0"/>
            <a:chExt cx="2525279" cy="223392"/>
          </a:xfrm>
        </p:grpSpPr>
        <p:sp>
          <p:nvSpPr>
            <p:cNvPr id="3" name="Freeform 3"/>
            <p:cNvSpPr/>
            <p:nvPr/>
          </p:nvSpPr>
          <p:spPr>
            <a:xfrm>
              <a:off x="0" y="0"/>
              <a:ext cx="2525279" cy="223392"/>
            </a:xfrm>
            <a:custGeom>
              <a:avLst/>
              <a:gdLst/>
              <a:ahLst/>
              <a:cxnLst/>
              <a:rect l="l" t="t" r="r" b="b"/>
              <a:pathLst>
                <a:path w="2525279" h="223392">
                  <a:moveTo>
                    <a:pt x="23186" y="0"/>
                  </a:moveTo>
                  <a:lnTo>
                    <a:pt x="2502093" y="0"/>
                  </a:lnTo>
                  <a:cubicBezTo>
                    <a:pt x="2514899" y="0"/>
                    <a:pt x="2525279" y="10381"/>
                    <a:pt x="2525279" y="23186"/>
                  </a:cubicBezTo>
                  <a:lnTo>
                    <a:pt x="2525279" y="200205"/>
                  </a:lnTo>
                  <a:cubicBezTo>
                    <a:pt x="2525279" y="213011"/>
                    <a:pt x="2514899" y="223392"/>
                    <a:pt x="2502093" y="223392"/>
                  </a:cubicBezTo>
                  <a:lnTo>
                    <a:pt x="23186" y="223392"/>
                  </a:lnTo>
                  <a:cubicBezTo>
                    <a:pt x="10381" y="223392"/>
                    <a:pt x="0" y="213011"/>
                    <a:pt x="0" y="200205"/>
                  </a:cubicBezTo>
                  <a:lnTo>
                    <a:pt x="0" y="23186"/>
                  </a:lnTo>
                  <a:cubicBezTo>
                    <a:pt x="0" y="10381"/>
                    <a:pt x="10381" y="0"/>
                    <a:pt x="23186" y="0"/>
                  </a:cubicBezTo>
                  <a:close/>
                </a:path>
              </a:pathLst>
            </a:custGeom>
            <a:solidFill>
              <a:srgbClr val="000000">
                <a:alpha val="0"/>
              </a:srgbClr>
            </a:solidFill>
            <a:ln w="76200" cap="rnd">
              <a:solidFill>
                <a:srgbClr val="000000"/>
              </a:solidFill>
              <a:prstDash val="solid"/>
              <a:round/>
            </a:ln>
          </p:spPr>
          <p:txBody>
            <a:bodyPr/>
            <a:lstStyle/>
            <a:p>
              <a:endParaRPr lang="en-US"/>
            </a:p>
          </p:txBody>
        </p:sp>
        <p:sp>
          <p:nvSpPr>
            <p:cNvPr id="4" name="TextBox 4"/>
            <p:cNvSpPr txBox="1"/>
            <p:nvPr/>
          </p:nvSpPr>
          <p:spPr>
            <a:xfrm>
              <a:off x="0" y="-38100"/>
              <a:ext cx="2525279" cy="261492"/>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828533" y="744669"/>
            <a:ext cx="10326442" cy="952012"/>
          </a:xfrm>
          <a:prstGeom prst="rect">
            <a:avLst/>
          </a:prstGeom>
        </p:spPr>
        <p:txBody>
          <a:bodyPr lIns="0" tIns="0" rIns="0" bIns="0" rtlCol="0" anchor="t">
            <a:spAutoFit/>
          </a:bodyPr>
          <a:lstStyle/>
          <a:p>
            <a:pPr marL="0" lvl="0" indent="0" algn="ctr">
              <a:lnSpc>
                <a:spcPts val="6954"/>
              </a:lnSpc>
              <a:spcBef>
                <a:spcPct val="0"/>
              </a:spcBef>
            </a:pPr>
            <a:r>
              <a:rPr lang="en-US" sz="4967" b="1">
                <a:solidFill>
                  <a:srgbClr val="000000"/>
                </a:solidFill>
                <a:latin typeface="Futura Bold"/>
                <a:ea typeface="Futura Bold"/>
                <a:cs typeface="Futura Bold"/>
                <a:sym typeface="Futura Bold"/>
              </a:rPr>
              <a:t>SWOT - Compensação Previdenciária  </a:t>
            </a:r>
          </a:p>
        </p:txBody>
      </p:sp>
      <p:grpSp>
        <p:nvGrpSpPr>
          <p:cNvPr id="6" name="Group 6"/>
          <p:cNvGrpSpPr/>
          <p:nvPr/>
        </p:nvGrpSpPr>
        <p:grpSpPr>
          <a:xfrm>
            <a:off x="213454" y="3419731"/>
            <a:ext cx="1275690" cy="1096296"/>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2160"/>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588658" y="3509277"/>
            <a:ext cx="525282" cy="831479"/>
          </a:xfrm>
          <a:prstGeom prst="rect">
            <a:avLst/>
          </a:prstGeom>
        </p:spPr>
        <p:txBody>
          <a:bodyPr lIns="0" tIns="0" rIns="0" bIns="0" rtlCol="0" anchor="t">
            <a:spAutoFit/>
          </a:bodyPr>
          <a:lstStyle/>
          <a:p>
            <a:pPr marL="0" lvl="0" indent="0" algn="ctr">
              <a:lnSpc>
                <a:spcPts val="6868"/>
              </a:lnSpc>
              <a:spcBef>
                <a:spcPct val="0"/>
              </a:spcBef>
            </a:pPr>
            <a:r>
              <a:rPr lang="en-US" sz="4905" b="1" u="none" strike="noStrike">
                <a:solidFill>
                  <a:srgbClr val="FFFFFF"/>
                </a:solidFill>
                <a:latin typeface="Quicksand Bold"/>
                <a:ea typeface="Quicksand Bold"/>
                <a:cs typeface="Quicksand Bold"/>
                <a:sym typeface="Quicksand Bold"/>
              </a:rPr>
              <a:t>S</a:t>
            </a:r>
          </a:p>
        </p:txBody>
      </p:sp>
      <p:sp>
        <p:nvSpPr>
          <p:cNvPr id="10" name="TextBox 10"/>
          <p:cNvSpPr txBox="1"/>
          <p:nvPr/>
        </p:nvSpPr>
        <p:spPr>
          <a:xfrm>
            <a:off x="1489144" y="3620211"/>
            <a:ext cx="1993306" cy="895816"/>
          </a:xfrm>
          <a:prstGeom prst="rect">
            <a:avLst/>
          </a:prstGeom>
        </p:spPr>
        <p:txBody>
          <a:bodyPr lIns="0" tIns="0" rIns="0" bIns="0" rtlCol="0" anchor="t">
            <a:spAutoFit/>
          </a:bodyPr>
          <a:lstStyle/>
          <a:p>
            <a:pPr marL="0" lvl="0" indent="0" algn="ctr">
              <a:lnSpc>
                <a:spcPts val="3649"/>
              </a:lnSpc>
              <a:spcBef>
                <a:spcPct val="0"/>
              </a:spcBef>
            </a:pPr>
            <a:r>
              <a:rPr lang="en-US" sz="2606" b="1">
                <a:solidFill>
                  <a:srgbClr val="272366"/>
                </a:solidFill>
                <a:latin typeface="Arsenal Bold"/>
                <a:ea typeface="Arsenal Bold"/>
                <a:cs typeface="Arsenal Bold"/>
                <a:sym typeface="Arsenal Bold"/>
              </a:rPr>
              <a:t>Strengths  (Forças)</a:t>
            </a:r>
          </a:p>
        </p:txBody>
      </p:sp>
      <p:grpSp>
        <p:nvGrpSpPr>
          <p:cNvPr id="11" name="Group 11"/>
          <p:cNvGrpSpPr/>
          <p:nvPr/>
        </p:nvGrpSpPr>
        <p:grpSpPr>
          <a:xfrm>
            <a:off x="4073958" y="2961439"/>
            <a:ext cx="130536" cy="6557704"/>
            <a:chOff x="0" y="0"/>
            <a:chExt cx="34380" cy="1727132"/>
          </a:xfrm>
        </p:grpSpPr>
        <p:sp>
          <p:nvSpPr>
            <p:cNvPr id="12" name="Freeform 12"/>
            <p:cNvSpPr/>
            <p:nvPr/>
          </p:nvSpPr>
          <p:spPr>
            <a:xfrm>
              <a:off x="0" y="0"/>
              <a:ext cx="34380" cy="1727132"/>
            </a:xfrm>
            <a:custGeom>
              <a:avLst/>
              <a:gdLst/>
              <a:ahLst/>
              <a:cxnLst/>
              <a:rect l="l" t="t" r="r" b="b"/>
              <a:pathLst>
                <a:path w="34380" h="1727132">
                  <a:moveTo>
                    <a:pt x="0" y="0"/>
                  </a:moveTo>
                  <a:lnTo>
                    <a:pt x="34380" y="0"/>
                  </a:lnTo>
                  <a:lnTo>
                    <a:pt x="34380" y="1727132"/>
                  </a:lnTo>
                  <a:lnTo>
                    <a:pt x="0" y="1727132"/>
                  </a:lnTo>
                  <a:close/>
                </a:path>
              </a:pathLst>
            </a:custGeom>
            <a:solidFill>
              <a:srgbClr val="FBB603"/>
            </a:solidFill>
          </p:spPr>
          <p:txBody>
            <a:bodyPr/>
            <a:lstStyle/>
            <a:p>
              <a:endParaRPr lang="en-US"/>
            </a:p>
          </p:txBody>
        </p:sp>
        <p:sp>
          <p:nvSpPr>
            <p:cNvPr id="13" name="TextBox 13"/>
            <p:cNvSpPr txBox="1"/>
            <p:nvPr/>
          </p:nvSpPr>
          <p:spPr>
            <a:xfrm>
              <a:off x="0" y="-38100"/>
              <a:ext cx="34380" cy="1765232"/>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80572" y="5086350"/>
            <a:ext cx="3893386" cy="3181182"/>
          </a:xfrm>
          <a:prstGeom prst="rect">
            <a:avLst/>
          </a:prstGeom>
        </p:spPr>
        <p:txBody>
          <a:bodyPr lIns="0" tIns="0" rIns="0" bIns="0" rtlCol="0" anchor="t">
            <a:spAutoFit/>
          </a:bodyPr>
          <a:lstStyle/>
          <a:p>
            <a:pPr marL="649131" lvl="1" indent="-324566" algn="l">
              <a:lnSpc>
                <a:spcPts val="4209"/>
              </a:lnSpc>
              <a:buFont typeface="Arial"/>
              <a:buChar char="•"/>
            </a:pPr>
            <a:r>
              <a:rPr lang="en-US" sz="3006">
                <a:solidFill>
                  <a:srgbClr val="272366"/>
                </a:solidFill>
                <a:latin typeface="Amiri"/>
                <a:ea typeface="Amiri"/>
                <a:cs typeface="Amiri"/>
                <a:sym typeface="Amiri"/>
              </a:rPr>
              <a:t>Fluxo constante de recebimento </a:t>
            </a:r>
          </a:p>
          <a:p>
            <a:pPr marL="649131" lvl="1" indent="-324566" algn="l">
              <a:lnSpc>
                <a:spcPts val="4209"/>
              </a:lnSpc>
              <a:buFont typeface="Arial"/>
              <a:buChar char="•"/>
            </a:pPr>
            <a:r>
              <a:rPr lang="en-US" sz="3006">
                <a:solidFill>
                  <a:srgbClr val="272366"/>
                </a:solidFill>
                <a:latin typeface="Amiri"/>
                <a:ea typeface="Amiri"/>
                <a:cs typeface="Amiri"/>
                <a:sym typeface="Amiri"/>
              </a:rPr>
              <a:t>Responsáveis capacitados </a:t>
            </a:r>
          </a:p>
          <a:p>
            <a:pPr marL="649131" lvl="1" indent="-324566" algn="l">
              <a:lnSpc>
                <a:spcPts val="4209"/>
              </a:lnSpc>
              <a:buFont typeface="Arial"/>
              <a:buChar char="•"/>
            </a:pPr>
            <a:r>
              <a:rPr lang="en-US" sz="3006">
                <a:solidFill>
                  <a:srgbClr val="272366"/>
                </a:solidFill>
                <a:latin typeface="Amiri"/>
                <a:ea typeface="Amiri"/>
                <a:cs typeface="Amiri"/>
                <a:sym typeface="Amiri"/>
              </a:rPr>
              <a:t>Redução do impacto financeiro </a:t>
            </a:r>
          </a:p>
        </p:txBody>
      </p:sp>
      <p:grpSp>
        <p:nvGrpSpPr>
          <p:cNvPr id="15" name="Group 15"/>
          <p:cNvGrpSpPr/>
          <p:nvPr/>
        </p:nvGrpSpPr>
        <p:grpSpPr>
          <a:xfrm>
            <a:off x="4428761" y="3419731"/>
            <a:ext cx="1275690" cy="1096296"/>
            <a:chOff x="0" y="0"/>
            <a:chExt cx="812800" cy="698500"/>
          </a:xfrm>
        </p:grpSpPr>
        <p:sp>
          <p:nvSpPr>
            <p:cNvPr id="16" name="Freeform 16"/>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2160"/>
            </a:solidFill>
          </p:spPr>
          <p:txBody>
            <a:bodyPr/>
            <a:lstStyle/>
            <a:p>
              <a:endParaRPr lang="en-US"/>
            </a:p>
          </p:txBody>
        </p:sp>
        <p:sp>
          <p:nvSpPr>
            <p:cNvPr id="17" name="TextBox 17"/>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4803965" y="3509277"/>
            <a:ext cx="525282" cy="831479"/>
          </a:xfrm>
          <a:prstGeom prst="rect">
            <a:avLst/>
          </a:prstGeom>
        </p:spPr>
        <p:txBody>
          <a:bodyPr lIns="0" tIns="0" rIns="0" bIns="0" rtlCol="0" anchor="t">
            <a:spAutoFit/>
          </a:bodyPr>
          <a:lstStyle/>
          <a:p>
            <a:pPr marL="0" lvl="0" indent="0" algn="ctr">
              <a:lnSpc>
                <a:spcPts val="6868"/>
              </a:lnSpc>
              <a:spcBef>
                <a:spcPct val="0"/>
              </a:spcBef>
            </a:pPr>
            <a:r>
              <a:rPr lang="en-US" sz="4905" b="1">
                <a:solidFill>
                  <a:srgbClr val="FFFFFF"/>
                </a:solidFill>
                <a:latin typeface="Quicksand Bold"/>
                <a:ea typeface="Quicksand Bold"/>
                <a:cs typeface="Quicksand Bold"/>
                <a:sym typeface="Quicksand Bold"/>
              </a:rPr>
              <a:t>W</a:t>
            </a:r>
          </a:p>
        </p:txBody>
      </p:sp>
      <p:sp>
        <p:nvSpPr>
          <p:cNvPr id="19" name="TextBox 19"/>
          <p:cNvSpPr txBox="1"/>
          <p:nvPr/>
        </p:nvSpPr>
        <p:spPr>
          <a:xfrm>
            <a:off x="5933051" y="3620211"/>
            <a:ext cx="2188962" cy="895816"/>
          </a:xfrm>
          <a:prstGeom prst="rect">
            <a:avLst/>
          </a:prstGeom>
        </p:spPr>
        <p:txBody>
          <a:bodyPr lIns="0" tIns="0" rIns="0" bIns="0" rtlCol="0" anchor="t">
            <a:spAutoFit/>
          </a:bodyPr>
          <a:lstStyle/>
          <a:p>
            <a:pPr marL="0" lvl="0" indent="0" algn="ctr">
              <a:lnSpc>
                <a:spcPts val="3649"/>
              </a:lnSpc>
              <a:spcBef>
                <a:spcPct val="0"/>
              </a:spcBef>
            </a:pPr>
            <a:r>
              <a:rPr lang="en-US" sz="2606" b="1">
                <a:solidFill>
                  <a:srgbClr val="272366"/>
                </a:solidFill>
                <a:latin typeface="Arsenal Bold"/>
                <a:ea typeface="Arsenal Bold"/>
                <a:cs typeface="Arsenal Bold"/>
                <a:sym typeface="Arsenal Bold"/>
              </a:rPr>
              <a:t>Weaknesses  (Fraqueza)</a:t>
            </a:r>
          </a:p>
        </p:txBody>
      </p:sp>
      <p:sp>
        <p:nvSpPr>
          <p:cNvPr id="20" name="TextBox 20"/>
          <p:cNvSpPr txBox="1"/>
          <p:nvPr/>
        </p:nvSpPr>
        <p:spPr>
          <a:xfrm>
            <a:off x="4318375" y="5086350"/>
            <a:ext cx="4322407" cy="3714582"/>
          </a:xfrm>
          <a:prstGeom prst="rect">
            <a:avLst/>
          </a:prstGeom>
        </p:spPr>
        <p:txBody>
          <a:bodyPr lIns="0" tIns="0" rIns="0" bIns="0" rtlCol="0" anchor="t">
            <a:spAutoFit/>
          </a:bodyPr>
          <a:lstStyle/>
          <a:p>
            <a:pPr marL="649131" lvl="1" indent="-324566" algn="l">
              <a:lnSpc>
                <a:spcPts val="4209"/>
              </a:lnSpc>
              <a:buFont typeface="Arial"/>
              <a:buChar char="•"/>
            </a:pPr>
            <a:r>
              <a:rPr lang="en-US" sz="3006">
                <a:solidFill>
                  <a:srgbClr val="272366"/>
                </a:solidFill>
                <a:latin typeface="Amiri"/>
                <a:ea typeface="Amiri"/>
                <a:cs typeface="Amiri"/>
                <a:sym typeface="Amiri"/>
              </a:rPr>
              <a:t>Dificuldade nos pagamentos de compensações </a:t>
            </a:r>
          </a:p>
          <a:p>
            <a:pPr marL="649131" lvl="1" indent="-324566" algn="l">
              <a:lnSpc>
                <a:spcPts val="4209"/>
              </a:lnSpc>
              <a:buFont typeface="Arial"/>
              <a:buChar char="•"/>
            </a:pPr>
            <a:r>
              <a:rPr lang="en-US" sz="3006">
                <a:solidFill>
                  <a:srgbClr val="272366"/>
                </a:solidFill>
                <a:latin typeface="Amiri"/>
                <a:ea typeface="Amiri"/>
                <a:cs typeface="Amiri"/>
                <a:sym typeface="Amiri"/>
              </a:rPr>
              <a:t>Burocracia no recebimento</a:t>
            </a:r>
          </a:p>
          <a:p>
            <a:pPr marL="649131" lvl="1" indent="-324566" algn="l">
              <a:lnSpc>
                <a:spcPts val="4209"/>
              </a:lnSpc>
              <a:buFont typeface="Arial"/>
              <a:buChar char="•"/>
            </a:pPr>
            <a:r>
              <a:rPr lang="en-US" sz="3006">
                <a:solidFill>
                  <a:srgbClr val="272366"/>
                </a:solidFill>
                <a:latin typeface="Amiri"/>
                <a:ea typeface="Amiri"/>
                <a:cs typeface="Amiri"/>
                <a:sym typeface="Amiri"/>
              </a:rPr>
              <a:t>Dependência do INSS e outros regimes próprios</a:t>
            </a:r>
          </a:p>
        </p:txBody>
      </p:sp>
      <p:grpSp>
        <p:nvGrpSpPr>
          <p:cNvPr id="21" name="Group 21"/>
          <p:cNvGrpSpPr/>
          <p:nvPr/>
        </p:nvGrpSpPr>
        <p:grpSpPr>
          <a:xfrm>
            <a:off x="8754664" y="2961439"/>
            <a:ext cx="130536" cy="6557704"/>
            <a:chOff x="0" y="0"/>
            <a:chExt cx="34380" cy="1727132"/>
          </a:xfrm>
        </p:grpSpPr>
        <p:sp>
          <p:nvSpPr>
            <p:cNvPr id="22" name="Freeform 22"/>
            <p:cNvSpPr/>
            <p:nvPr/>
          </p:nvSpPr>
          <p:spPr>
            <a:xfrm>
              <a:off x="0" y="0"/>
              <a:ext cx="34380" cy="1727132"/>
            </a:xfrm>
            <a:custGeom>
              <a:avLst/>
              <a:gdLst/>
              <a:ahLst/>
              <a:cxnLst/>
              <a:rect l="l" t="t" r="r" b="b"/>
              <a:pathLst>
                <a:path w="34380" h="1727132">
                  <a:moveTo>
                    <a:pt x="0" y="0"/>
                  </a:moveTo>
                  <a:lnTo>
                    <a:pt x="34380" y="0"/>
                  </a:lnTo>
                  <a:lnTo>
                    <a:pt x="34380" y="1727132"/>
                  </a:lnTo>
                  <a:lnTo>
                    <a:pt x="0" y="1727132"/>
                  </a:lnTo>
                  <a:close/>
                </a:path>
              </a:pathLst>
            </a:custGeom>
            <a:solidFill>
              <a:srgbClr val="FBB603"/>
            </a:solidFill>
          </p:spPr>
          <p:txBody>
            <a:bodyPr/>
            <a:lstStyle/>
            <a:p>
              <a:endParaRPr lang="en-US"/>
            </a:p>
          </p:txBody>
        </p:sp>
        <p:sp>
          <p:nvSpPr>
            <p:cNvPr id="23" name="TextBox 23"/>
            <p:cNvSpPr txBox="1"/>
            <p:nvPr/>
          </p:nvSpPr>
          <p:spPr>
            <a:xfrm>
              <a:off x="0" y="-38100"/>
              <a:ext cx="34380" cy="1765232"/>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9208574" y="3419731"/>
            <a:ext cx="1275690" cy="1096296"/>
            <a:chOff x="0" y="0"/>
            <a:chExt cx="812800" cy="698500"/>
          </a:xfrm>
        </p:grpSpPr>
        <p:sp>
          <p:nvSpPr>
            <p:cNvPr id="25" name="Freeform 25"/>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2160"/>
            </a:solidFill>
          </p:spPr>
          <p:txBody>
            <a:bodyPr/>
            <a:lstStyle/>
            <a:p>
              <a:endParaRPr lang="en-US"/>
            </a:p>
          </p:txBody>
        </p:sp>
        <p:sp>
          <p:nvSpPr>
            <p:cNvPr id="26" name="TextBox 26"/>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27" name="TextBox 27"/>
          <p:cNvSpPr txBox="1"/>
          <p:nvPr/>
        </p:nvSpPr>
        <p:spPr>
          <a:xfrm>
            <a:off x="9583778" y="3509277"/>
            <a:ext cx="525282" cy="831479"/>
          </a:xfrm>
          <a:prstGeom prst="rect">
            <a:avLst/>
          </a:prstGeom>
        </p:spPr>
        <p:txBody>
          <a:bodyPr lIns="0" tIns="0" rIns="0" bIns="0" rtlCol="0" anchor="t">
            <a:spAutoFit/>
          </a:bodyPr>
          <a:lstStyle/>
          <a:p>
            <a:pPr marL="0" lvl="0" indent="0" algn="ctr">
              <a:lnSpc>
                <a:spcPts val="6868"/>
              </a:lnSpc>
              <a:spcBef>
                <a:spcPct val="0"/>
              </a:spcBef>
            </a:pPr>
            <a:r>
              <a:rPr lang="en-US" sz="4905" b="1">
                <a:solidFill>
                  <a:srgbClr val="FFFFFF"/>
                </a:solidFill>
                <a:latin typeface="Quicksand Bold"/>
                <a:ea typeface="Quicksand Bold"/>
                <a:cs typeface="Quicksand Bold"/>
                <a:sym typeface="Quicksand Bold"/>
              </a:rPr>
              <a:t>O</a:t>
            </a:r>
          </a:p>
        </p:txBody>
      </p:sp>
      <p:sp>
        <p:nvSpPr>
          <p:cNvPr id="28" name="TextBox 28"/>
          <p:cNvSpPr txBox="1"/>
          <p:nvPr/>
        </p:nvSpPr>
        <p:spPr>
          <a:xfrm>
            <a:off x="10109060" y="3620211"/>
            <a:ext cx="3322437" cy="895816"/>
          </a:xfrm>
          <a:prstGeom prst="rect">
            <a:avLst/>
          </a:prstGeom>
        </p:spPr>
        <p:txBody>
          <a:bodyPr lIns="0" tIns="0" rIns="0" bIns="0" rtlCol="0" anchor="t">
            <a:spAutoFit/>
          </a:bodyPr>
          <a:lstStyle/>
          <a:p>
            <a:pPr marL="0" lvl="0" indent="0" algn="ctr">
              <a:lnSpc>
                <a:spcPts val="3649"/>
              </a:lnSpc>
              <a:spcBef>
                <a:spcPct val="0"/>
              </a:spcBef>
            </a:pPr>
            <a:r>
              <a:rPr lang="en-US" sz="2606" b="1">
                <a:solidFill>
                  <a:srgbClr val="272366"/>
                </a:solidFill>
                <a:latin typeface="Arsenal Bold"/>
                <a:ea typeface="Arsenal Bold"/>
                <a:cs typeface="Arsenal Bold"/>
                <a:sym typeface="Arsenal Bold"/>
              </a:rPr>
              <a:t>Opportunities  (Oportunidades)</a:t>
            </a:r>
          </a:p>
        </p:txBody>
      </p:sp>
      <p:grpSp>
        <p:nvGrpSpPr>
          <p:cNvPr id="29" name="Group 29"/>
          <p:cNvGrpSpPr/>
          <p:nvPr/>
        </p:nvGrpSpPr>
        <p:grpSpPr>
          <a:xfrm>
            <a:off x="13366229" y="2961439"/>
            <a:ext cx="130536" cy="6557704"/>
            <a:chOff x="0" y="0"/>
            <a:chExt cx="34380" cy="1727132"/>
          </a:xfrm>
        </p:grpSpPr>
        <p:sp>
          <p:nvSpPr>
            <p:cNvPr id="30" name="Freeform 30"/>
            <p:cNvSpPr/>
            <p:nvPr/>
          </p:nvSpPr>
          <p:spPr>
            <a:xfrm>
              <a:off x="0" y="0"/>
              <a:ext cx="34380" cy="1727132"/>
            </a:xfrm>
            <a:custGeom>
              <a:avLst/>
              <a:gdLst/>
              <a:ahLst/>
              <a:cxnLst/>
              <a:rect l="l" t="t" r="r" b="b"/>
              <a:pathLst>
                <a:path w="34380" h="1727132">
                  <a:moveTo>
                    <a:pt x="0" y="0"/>
                  </a:moveTo>
                  <a:lnTo>
                    <a:pt x="34380" y="0"/>
                  </a:lnTo>
                  <a:lnTo>
                    <a:pt x="34380" y="1727132"/>
                  </a:lnTo>
                  <a:lnTo>
                    <a:pt x="0" y="1727132"/>
                  </a:lnTo>
                  <a:close/>
                </a:path>
              </a:pathLst>
            </a:custGeom>
            <a:solidFill>
              <a:srgbClr val="FBB603"/>
            </a:solidFill>
          </p:spPr>
          <p:txBody>
            <a:bodyPr/>
            <a:lstStyle/>
            <a:p>
              <a:endParaRPr lang="en-US"/>
            </a:p>
          </p:txBody>
        </p:sp>
        <p:sp>
          <p:nvSpPr>
            <p:cNvPr id="31" name="TextBox 31"/>
            <p:cNvSpPr txBox="1"/>
            <p:nvPr/>
          </p:nvSpPr>
          <p:spPr>
            <a:xfrm>
              <a:off x="0" y="-38100"/>
              <a:ext cx="34380" cy="1765232"/>
            </a:xfrm>
            <a:prstGeom prst="rect">
              <a:avLst/>
            </a:prstGeom>
          </p:spPr>
          <p:txBody>
            <a:bodyPr lIns="50800" tIns="50800" rIns="50800" bIns="50800" rtlCol="0" anchor="ctr"/>
            <a:lstStyle/>
            <a:p>
              <a:pPr algn="ctr">
                <a:lnSpc>
                  <a:spcPts val="2659"/>
                </a:lnSpc>
              </a:pPr>
              <a:endParaRPr/>
            </a:p>
          </p:txBody>
        </p:sp>
      </p:grpSp>
      <p:sp>
        <p:nvSpPr>
          <p:cNvPr id="32" name="TextBox 32"/>
          <p:cNvSpPr txBox="1"/>
          <p:nvPr/>
        </p:nvSpPr>
        <p:spPr>
          <a:xfrm>
            <a:off x="9113800" y="5086350"/>
            <a:ext cx="4082350" cy="2647782"/>
          </a:xfrm>
          <a:prstGeom prst="rect">
            <a:avLst/>
          </a:prstGeom>
        </p:spPr>
        <p:txBody>
          <a:bodyPr lIns="0" tIns="0" rIns="0" bIns="0" rtlCol="0" anchor="t">
            <a:spAutoFit/>
          </a:bodyPr>
          <a:lstStyle/>
          <a:p>
            <a:pPr marL="649131" lvl="1" indent="-324566" algn="l">
              <a:lnSpc>
                <a:spcPts val="4209"/>
              </a:lnSpc>
              <a:buFont typeface="Arial"/>
              <a:buChar char="•"/>
            </a:pPr>
            <a:r>
              <a:rPr lang="en-US" sz="3006">
                <a:solidFill>
                  <a:srgbClr val="272366"/>
                </a:solidFill>
                <a:latin typeface="Amiri"/>
                <a:ea typeface="Amiri"/>
                <a:cs typeface="Amiri"/>
                <a:sym typeface="Amiri"/>
              </a:rPr>
              <a:t>Recuperação de valores acumulados </a:t>
            </a:r>
          </a:p>
          <a:p>
            <a:pPr marL="649131" lvl="1" indent="-324566" algn="l">
              <a:lnSpc>
                <a:spcPts val="4209"/>
              </a:lnSpc>
              <a:buFont typeface="Arial"/>
              <a:buChar char="•"/>
            </a:pPr>
            <a:r>
              <a:rPr lang="en-US" sz="3006">
                <a:solidFill>
                  <a:srgbClr val="272366"/>
                </a:solidFill>
                <a:latin typeface="Amiri"/>
                <a:ea typeface="Amiri"/>
                <a:cs typeface="Amiri"/>
                <a:sym typeface="Amiri"/>
              </a:rPr>
              <a:t>Capacitação da equipe </a:t>
            </a:r>
          </a:p>
          <a:p>
            <a:pPr marL="649131" lvl="1" indent="-324566" algn="l">
              <a:lnSpc>
                <a:spcPts val="4209"/>
              </a:lnSpc>
              <a:buFont typeface="Arial"/>
              <a:buChar char="•"/>
            </a:pPr>
            <a:r>
              <a:rPr lang="en-US" sz="3006">
                <a:solidFill>
                  <a:srgbClr val="272366"/>
                </a:solidFill>
                <a:latin typeface="Amiri"/>
                <a:ea typeface="Amiri"/>
                <a:cs typeface="Amiri"/>
                <a:sym typeface="Amiri"/>
              </a:rPr>
              <a:t>Aperfeiçoamento do sistema </a:t>
            </a:r>
          </a:p>
        </p:txBody>
      </p:sp>
      <p:grpSp>
        <p:nvGrpSpPr>
          <p:cNvPr id="33" name="Group 33"/>
          <p:cNvGrpSpPr/>
          <p:nvPr/>
        </p:nvGrpSpPr>
        <p:grpSpPr>
          <a:xfrm>
            <a:off x="13725365" y="3419731"/>
            <a:ext cx="1275690" cy="1096296"/>
            <a:chOff x="0" y="0"/>
            <a:chExt cx="812800" cy="698500"/>
          </a:xfrm>
        </p:grpSpPr>
        <p:sp>
          <p:nvSpPr>
            <p:cNvPr id="34" name="Freeform 3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2160"/>
            </a:solidFill>
          </p:spPr>
          <p:txBody>
            <a:bodyPr/>
            <a:lstStyle/>
            <a:p>
              <a:endParaRPr lang="en-US"/>
            </a:p>
          </p:txBody>
        </p:sp>
        <p:sp>
          <p:nvSpPr>
            <p:cNvPr id="35" name="TextBox 3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36" name="TextBox 36"/>
          <p:cNvSpPr txBox="1"/>
          <p:nvPr/>
        </p:nvSpPr>
        <p:spPr>
          <a:xfrm>
            <a:off x="14100569" y="3509277"/>
            <a:ext cx="525282" cy="831479"/>
          </a:xfrm>
          <a:prstGeom prst="rect">
            <a:avLst/>
          </a:prstGeom>
        </p:spPr>
        <p:txBody>
          <a:bodyPr lIns="0" tIns="0" rIns="0" bIns="0" rtlCol="0" anchor="t">
            <a:spAutoFit/>
          </a:bodyPr>
          <a:lstStyle/>
          <a:p>
            <a:pPr marL="0" lvl="0" indent="0" algn="ctr">
              <a:lnSpc>
                <a:spcPts val="6868"/>
              </a:lnSpc>
              <a:spcBef>
                <a:spcPct val="0"/>
              </a:spcBef>
            </a:pPr>
            <a:r>
              <a:rPr lang="en-US" sz="4905" b="1">
                <a:solidFill>
                  <a:srgbClr val="FFFFFF"/>
                </a:solidFill>
                <a:latin typeface="Quicksand Bold"/>
                <a:ea typeface="Quicksand Bold"/>
                <a:cs typeface="Quicksand Bold"/>
                <a:sym typeface="Quicksand Bold"/>
              </a:rPr>
              <a:t>O</a:t>
            </a:r>
          </a:p>
        </p:txBody>
      </p:sp>
      <p:sp>
        <p:nvSpPr>
          <p:cNvPr id="37" name="TextBox 37"/>
          <p:cNvSpPr txBox="1"/>
          <p:nvPr/>
        </p:nvSpPr>
        <p:spPr>
          <a:xfrm>
            <a:off x="14854451" y="3620211"/>
            <a:ext cx="2100328" cy="895816"/>
          </a:xfrm>
          <a:prstGeom prst="rect">
            <a:avLst/>
          </a:prstGeom>
        </p:spPr>
        <p:txBody>
          <a:bodyPr lIns="0" tIns="0" rIns="0" bIns="0" rtlCol="0" anchor="t">
            <a:spAutoFit/>
          </a:bodyPr>
          <a:lstStyle/>
          <a:p>
            <a:pPr algn="ctr">
              <a:lnSpc>
                <a:spcPts val="3649"/>
              </a:lnSpc>
            </a:pPr>
            <a:r>
              <a:rPr lang="en-US" sz="2606" b="1">
                <a:solidFill>
                  <a:srgbClr val="272366"/>
                </a:solidFill>
                <a:latin typeface="Arsenal Bold"/>
                <a:ea typeface="Arsenal Bold"/>
                <a:cs typeface="Arsenal Bold"/>
                <a:sym typeface="Arsenal Bold"/>
              </a:rPr>
              <a:t>Threats </a:t>
            </a:r>
          </a:p>
          <a:p>
            <a:pPr marL="0" lvl="0" indent="0" algn="ctr">
              <a:lnSpc>
                <a:spcPts val="3649"/>
              </a:lnSpc>
              <a:spcBef>
                <a:spcPct val="0"/>
              </a:spcBef>
            </a:pPr>
            <a:r>
              <a:rPr lang="en-US" sz="2606" b="1">
                <a:solidFill>
                  <a:srgbClr val="272366"/>
                </a:solidFill>
                <a:latin typeface="Arsenal Bold"/>
                <a:ea typeface="Arsenal Bold"/>
                <a:cs typeface="Arsenal Bold"/>
                <a:sym typeface="Arsenal Bold"/>
              </a:rPr>
              <a:t>(Ameaças)</a:t>
            </a:r>
          </a:p>
        </p:txBody>
      </p:sp>
      <p:sp>
        <p:nvSpPr>
          <p:cNvPr id="38" name="TextBox 38"/>
          <p:cNvSpPr txBox="1"/>
          <p:nvPr/>
        </p:nvSpPr>
        <p:spPr>
          <a:xfrm>
            <a:off x="13820615" y="5086350"/>
            <a:ext cx="4082350" cy="2647782"/>
          </a:xfrm>
          <a:prstGeom prst="rect">
            <a:avLst/>
          </a:prstGeom>
        </p:spPr>
        <p:txBody>
          <a:bodyPr lIns="0" tIns="0" rIns="0" bIns="0" rtlCol="0" anchor="t">
            <a:spAutoFit/>
          </a:bodyPr>
          <a:lstStyle/>
          <a:p>
            <a:pPr marL="649131" lvl="1" indent="-324566" algn="l">
              <a:lnSpc>
                <a:spcPts val="4209"/>
              </a:lnSpc>
              <a:buFont typeface="Arial"/>
              <a:buChar char="•"/>
            </a:pPr>
            <a:r>
              <a:rPr lang="en-US" sz="3006">
                <a:solidFill>
                  <a:srgbClr val="272366"/>
                </a:solidFill>
                <a:latin typeface="Amiri"/>
                <a:ea typeface="Amiri"/>
                <a:cs typeface="Amiri"/>
                <a:sym typeface="Amiri"/>
              </a:rPr>
              <a:t>Morosidade na aprovação </a:t>
            </a:r>
          </a:p>
          <a:p>
            <a:pPr marL="649131" lvl="1" indent="-324566" algn="l">
              <a:lnSpc>
                <a:spcPts val="4209"/>
              </a:lnSpc>
              <a:buFont typeface="Arial"/>
              <a:buChar char="•"/>
            </a:pPr>
            <a:r>
              <a:rPr lang="en-US" sz="3006">
                <a:solidFill>
                  <a:srgbClr val="272366"/>
                </a:solidFill>
                <a:latin typeface="Amiri"/>
                <a:ea typeface="Amiri"/>
                <a:cs typeface="Amiri"/>
                <a:sym typeface="Amiri"/>
              </a:rPr>
              <a:t>Mudanças na legislação </a:t>
            </a:r>
          </a:p>
          <a:p>
            <a:pPr marL="649131" lvl="1" indent="-324566" algn="l">
              <a:lnSpc>
                <a:spcPts val="4209"/>
              </a:lnSpc>
              <a:buFont typeface="Arial"/>
              <a:buChar char="•"/>
            </a:pPr>
            <a:r>
              <a:rPr lang="en-US" sz="3006">
                <a:solidFill>
                  <a:srgbClr val="272366"/>
                </a:solidFill>
                <a:latin typeface="Amiri"/>
                <a:ea typeface="Amiri"/>
                <a:cs typeface="Amiri"/>
                <a:sym typeface="Amiri"/>
              </a:rPr>
              <a:t>Falta de controle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1929</Words>
  <Application>Microsoft Office PowerPoint</Application>
  <PresentationFormat>Personalizar</PresentationFormat>
  <Paragraphs>290</Paragraphs>
  <Slides>16</Slides>
  <Notes>0</Notes>
  <HiddenSlides>0</HiddenSlides>
  <MMClips>0</MMClips>
  <ScaleCrop>false</ScaleCrop>
  <HeadingPairs>
    <vt:vector size="6" baseType="variant">
      <vt:variant>
        <vt:lpstr>Fontes usadas</vt:lpstr>
      </vt:variant>
      <vt:variant>
        <vt:i4>15</vt:i4>
      </vt:variant>
      <vt:variant>
        <vt:lpstr>Tema</vt:lpstr>
      </vt:variant>
      <vt:variant>
        <vt:i4>1</vt:i4>
      </vt:variant>
      <vt:variant>
        <vt:lpstr>Títulos de slides</vt:lpstr>
      </vt:variant>
      <vt:variant>
        <vt:i4>16</vt:i4>
      </vt:variant>
    </vt:vector>
  </HeadingPairs>
  <TitlesOfParts>
    <vt:vector size="32" baseType="lpstr">
      <vt:lpstr>Arsenal Bold Italics</vt:lpstr>
      <vt:lpstr>Quicksand</vt:lpstr>
      <vt:lpstr>Futura Bold</vt:lpstr>
      <vt:lpstr>Arsenal</vt:lpstr>
      <vt:lpstr>Amiri Bold</vt:lpstr>
      <vt:lpstr>Calibri</vt:lpstr>
      <vt:lpstr>29LT Bukra Bold</vt:lpstr>
      <vt:lpstr>29LT Bukra</vt:lpstr>
      <vt:lpstr>Arial</vt:lpstr>
      <vt:lpstr>Arsenal Italics</vt:lpstr>
      <vt:lpstr>Amiri</vt:lpstr>
      <vt:lpstr>Canva Sans Bold</vt:lpstr>
      <vt:lpstr>Arsenal Bold</vt:lpstr>
      <vt:lpstr>Canva Sans</vt:lpstr>
      <vt:lpstr>Quicksand Bold</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Plano de Ação Japurá</dc:title>
  <dc:creator>JAPURÁPREV</dc:creator>
  <cp:lastModifiedBy>JAPURÁ PREV</cp:lastModifiedBy>
  <cp:revision>2</cp:revision>
  <dcterms:created xsi:type="dcterms:W3CDTF">2006-08-16T00:00:00Z</dcterms:created>
  <dcterms:modified xsi:type="dcterms:W3CDTF">2025-11-19T19:27:44Z</dcterms:modified>
  <dc:identifier>DAGktbFRd5Y</dc:identifier>
</cp:coreProperties>
</file>